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48"/>
  </p:notesMasterIdLst>
  <p:sldIdLst>
    <p:sldId id="273" r:id="rId2"/>
    <p:sldId id="295" r:id="rId3"/>
    <p:sldId id="272" r:id="rId4"/>
    <p:sldId id="258" r:id="rId5"/>
    <p:sldId id="297" r:id="rId6"/>
    <p:sldId id="259" r:id="rId7"/>
    <p:sldId id="260" r:id="rId8"/>
    <p:sldId id="261" r:id="rId9"/>
    <p:sldId id="262" r:id="rId10"/>
    <p:sldId id="265" r:id="rId11"/>
    <p:sldId id="269" r:id="rId12"/>
    <p:sldId id="266" r:id="rId13"/>
    <p:sldId id="267" r:id="rId14"/>
    <p:sldId id="268" r:id="rId15"/>
    <p:sldId id="264" r:id="rId16"/>
    <p:sldId id="263" r:id="rId17"/>
    <p:sldId id="270" r:id="rId18"/>
    <p:sldId id="271" r:id="rId19"/>
    <p:sldId id="276" r:id="rId20"/>
    <p:sldId id="274" r:id="rId21"/>
    <p:sldId id="277" r:id="rId22"/>
    <p:sldId id="278" r:id="rId23"/>
    <p:sldId id="280" r:id="rId24"/>
    <p:sldId id="281" r:id="rId25"/>
    <p:sldId id="283" r:id="rId26"/>
    <p:sldId id="282" r:id="rId27"/>
    <p:sldId id="289" r:id="rId28"/>
    <p:sldId id="286" r:id="rId29"/>
    <p:sldId id="285" r:id="rId30"/>
    <p:sldId id="287" r:id="rId31"/>
    <p:sldId id="288" r:id="rId32"/>
    <p:sldId id="290" r:id="rId33"/>
    <p:sldId id="292" r:id="rId34"/>
    <p:sldId id="294" r:id="rId35"/>
    <p:sldId id="293" r:id="rId36"/>
    <p:sldId id="296" r:id="rId37"/>
    <p:sldId id="284" r:id="rId38"/>
    <p:sldId id="298" r:id="rId39"/>
    <p:sldId id="299" r:id="rId40"/>
    <p:sldId id="300" r:id="rId41"/>
    <p:sldId id="301" r:id="rId42"/>
    <p:sldId id="304" r:id="rId43"/>
    <p:sldId id="305" r:id="rId44"/>
    <p:sldId id="306" r:id="rId45"/>
    <p:sldId id="302" r:id="rId46"/>
    <p:sldId id="30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59EC-C8C1-4B75-838E-AE1F31FA09CF}" type="datetimeFigureOut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F6E5A-5296-41BC-9AFD-D4CDA8903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F6E5A-5296-41BC-9AFD-D4CDA8903F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8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F9A4D-1190-357A-2A44-BF6BF981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C577B9-07D2-9354-0DEB-418CC773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9F1EC-D339-06E3-7D8C-D55E5FD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4839-3E9C-4749-AACC-4B2F37AB11AE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C5CD-4027-66F9-BA87-02EC7772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1B0E-8202-3023-03CA-F012C96C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EF8C1-2853-41C5-DCA3-39CCBCFE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6B033-F4DD-E922-C286-BE45BC420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56717-2D8D-E604-8B98-84F85D87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DBD-9357-4961-9875-2A217EDB384F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372DA-FB57-3407-6CBA-67647738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D6350-3024-B11E-1928-45BACC5D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0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CA304-8F78-0C7C-793A-66CC4C998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F3B1A-C79E-A2B3-626A-E7A3A3CDF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F115-8821-4895-BD14-A9396E9E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4B7D-FC87-4E32-BA21-211ECCE5B860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7C444-8685-857A-7ED1-09A32099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B8697-0C53-ABEB-9225-902C8783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6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BD50C-F001-13E0-4C88-36AF3089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ADE4-888C-6D22-869D-593841AC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25F75-06A9-633B-4637-028ACD3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9614-FB3C-4384-9197-653D768B0077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C51D1-44E0-739F-6DC6-89B1A85D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B7905-C6A6-079D-3343-1C036AE5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DEBF5-F9D3-0141-19FA-C997D008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BE91F-90C0-21B0-4B29-1DD33AE1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E9CB2-00FE-0FC4-F264-922A59B4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E3E1-C7F2-4C8C-BA99-CA6143D82AE1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D9789-D895-C80B-042F-65CAA379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B926A-EB76-3D0C-D284-0BADFC72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A40-D371-6D14-74E3-DA8381D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1A463-E42C-E3CF-659D-8A4BAB193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EA3BE-511B-5FD6-EFA6-8BEACFA5B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FE396-6194-1718-890A-1802B40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E5C7F-4F56-4C6A-B434-046D70CF3D1C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CC17C-1919-164B-C9F0-36B7DED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95210-D390-406B-1787-2BEEBD4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213A-5058-27CA-98D1-EC2ADFA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55C54-4196-59E7-06BC-1A222DA1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78379-3F91-1713-51DD-E77320EB1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C52F2-85FE-0F44-07B3-DC9CFF92D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AE675-9431-31BE-8364-24121DDFA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C7FDF-282E-5FBB-00C9-09BCDB3B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3E449-08F2-4279-A7FF-2F3320677941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2D453-5A8D-925B-2FB3-C729D1E9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966D9E-6DBF-5CEE-ED10-178BB90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0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0E54-1135-132C-A911-BDD566FD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948BD3-BBC9-598E-619E-EAD6D343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6D8-99BA-46BC-9A5B-CCB203AF9A0D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ADB8E-9081-D1A2-99FF-2F629F6D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B1A5E-BF1A-A779-4A6B-D16771BC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9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7C3CD5-94AC-C0F8-CDC3-0A997CF5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F36C-72EE-4701-AAD6-B3E8B872DED3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71A37-6C61-7AF6-4752-95E7813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29080-9A3B-EE33-656A-BC1573E6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1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E1D27-823C-7E0F-44B0-4285121D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3FD63-D8C9-789B-4396-A1016F2F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53D96-7DFB-02D3-D55B-EF402C5F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B943F-6B8C-F7D1-AB45-F56C3C88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EDC3-1D5C-4733-87B0-C25ABAFED4AC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412C2-A0C9-688F-C28C-EA747DEC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2FC48-7DC7-72FA-F5AA-2C0B9CC4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ABB1B-A6BA-82B1-851B-FD35DCA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764F3D-838A-CA76-E6CB-A60E49BBF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215D0-CBBB-706C-668B-020030B7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4F65A-C0E9-CE43-3449-FC94F00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1D93-EF85-451E-88DE-7A8F74521A3F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4DFC3-D3F1-E82B-8941-19821F87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189E7-59B4-7A86-1F6F-804E732C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2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82E8ED-DFC7-3505-30DB-E97F591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82C1-1AB4-C3EE-6D5D-583C68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36B85-8093-8C37-39E3-FAB4C7B6C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74F5-4F8F-4BD7-AB4D-0D7CD230E47F}" type="datetime1">
              <a:rPr lang="ko-KR" altLang="en-US" smtClean="0"/>
              <a:t>2024-11-03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7A638-B2E6-869A-0136-8B397C941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9FE68-3124-F972-169A-335432E81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3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6D5C7-825C-9159-8E15-C39BE3595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경력 기술서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C879F2-B9B1-C8F3-C5D6-BFBA48A5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최병찬</a:t>
            </a:r>
          </a:p>
        </p:txBody>
      </p:sp>
    </p:spTree>
    <p:extLst>
      <p:ext uri="{BB962C8B-B14F-4D97-AF65-F5344CB8AC3E}">
        <p14:creationId xmlns:p14="http://schemas.microsoft.com/office/powerpoint/2010/main" val="136279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자사 인프라 시스템을 안정적으로 운영하기 위해서 입사 전 방치 상태였던 인프라 환경들을 전부 업그레이드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상황이였는데</a:t>
            </a:r>
            <a:r>
              <a:rPr lang="en-US" altLang="ko-KR" dirty="0"/>
              <a:t>, </a:t>
            </a:r>
            <a:r>
              <a:rPr lang="ko-KR" altLang="en-US" dirty="0"/>
              <a:t>이에 따른 </a:t>
            </a:r>
            <a:r>
              <a:rPr lang="ko-KR" altLang="en-US" b="1" dirty="0"/>
              <a:t>서비스 일시 중단이 불가피한 </a:t>
            </a:r>
            <a:r>
              <a:rPr lang="ko-KR" altLang="en-US" b="1" dirty="0" err="1"/>
              <a:t>상황</a:t>
            </a:r>
            <a:r>
              <a:rPr lang="ko-KR" altLang="en-US" dirty="0" err="1"/>
              <a:t>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정상 서비스가 아닌 점검 페이지를 띄우는 서버를 컨테이너 이미지화 하여 가지고 있는 </a:t>
            </a:r>
            <a:r>
              <a:rPr lang="ko-KR" altLang="en-US" dirty="0" err="1"/>
              <a:t>상황이였고</a:t>
            </a:r>
            <a:r>
              <a:rPr lang="en-US" altLang="ko-KR" dirty="0"/>
              <a:t>, </a:t>
            </a:r>
            <a:r>
              <a:rPr lang="ko-KR" altLang="en-US" b="1" dirty="0"/>
              <a:t>서비스 주소로 접속 시에 기존 서비스 컨테이너가 아닌 해당 점검 페이지 컨테이너로 접속</a:t>
            </a:r>
            <a:r>
              <a:rPr lang="ko-KR" altLang="en-US" dirty="0"/>
              <a:t>이 되게끔 시나리오가 완성 돼있었습니다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b="1" dirty="0"/>
              <a:t>서비스가 한 두개가 </a:t>
            </a:r>
            <a:r>
              <a:rPr lang="ko-KR" altLang="en-US" b="1" dirty="0" err="1"/>
              <a:t>아닌터라</a:t>
            </a:r>
            <a:r>
              <a:rPr lang="ko-KR" altLang="en-US" b="1" dirty="0"/>
              <a:t> 이를 매번 전부 수동으로 정상 서비스 </a:t>
            </a:r>
            <a:r>
              <a:rPr lang="en-US" altLang="ko-KR" b="1" dirty="0"/>
              <a:t>&lt;–&gt; </a:t>
            </a:r>
            <a:r>
              <a:rPr lang="ko-KR" altLang="en-US" b="1" dirty="0"/>
              <a:t>점검 상태로 전환하는 것은 시간이 걸리고</a:t>
            </a:r>
            <a:r>
              <a:rPr lang="en-US" altLang="ko-KR" b="1" dirty="0"/>
              <a:t>,</a:t>
            </a:r>
            <a:r>
              <a:rPr lang="ko-KR" altLang="en-US" b="1" dirty="0"/>
              <a:t> 휴먼 에러가 발생할 수 있기에 </a:t>
            </a:r>
            <a:r>
              <a:rPr lang="ko-KR" altLang="en-US" b="1" dirty="0">
                <a:solidFill>
                  <a:srgbClr val="FF0000"/>
                </a:solidFill>
              </a:rPr>
              <a:t>장기적으로</a:t>
            </a:r>
            <a:r>
              <a:rPr lang="ko-KR" altLang="en-US" dirty="0"/>
              <a:t> 이를 버튼 클릭시에 </a:t>
            </a:r>
            <a:r>
              <a:rPr lang="ko-KR" altLang="en-US" b="1" dirty="0">
                <a:solidFill>
                  <a:srgbClr val="FF0000"/>
                </a:solidFill>
              </a:rPr>
              <a:t>자동으로 상태를 전환해주는 점검 관리 시스템</a:t>
            </a:r>
            <a:r>
              <a:rPr lang="ko-KR" altLang="en-US" dirty="0"/>
              <a:t>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있으면 좋겠다는 생각에 착안하여 해당 시스템을 개발했고 인프라 작업 시간과 서비스 장애 발생 시에 </a:t>
            </a:r>
            <a:r>
              <a:rPr lang="ko-KR" altLang="en-US" b="1" dirty="0">
                <a:solidFill>
                  <a:srgbClr val="FF0000"/>
                </a:solidFill>
              </a:rPr>
              <a:t>실제로 이후에 사용</a:t>
            </a:r>
            <a:r>
              <a:rPr lang="ko-KR" altLang="en-US" dirty="0"/>
              <a:t>한 바 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18252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서비스의 중단을 초래할 수 있는 시스템이기에 </a:t>
            </a:r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서버로의 </a:t>
            </a:r>
            <a:r>
              <a:rPr lang="en-US" altLang="ko-KR" b="1" dirty="0"/>
              <a:t>OAuth2 </a:t>
            </a:r>
            <a:r>
              <a:rPr lang="ko-KR" altLang="en-US" b="1" dirty="0"/>
              <a:t>로그인 기능 구현</a:t>
            </a:r>
            <a:r>
              <a:rPr lang="ko-KR" altLang="en-US" dirty="0"/>
              <a:t>하여 토큰에 </a:t>
            </a:r>
            <a:r>
              <a:rPr lang="ko-KR" altLang="en-US" b="1" dirty="0"/>
              <a:t>기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권한</a:t>
            </a:r>
            <a:r>
              <a:rPr lang="en-US" altLang="ko-KR" b="1" dirty="0"/>
              <a:t>(group,</a:t>
            </a:r>
            <a:r>
              <a:rPr lang="ko-KR" altLang="en-US" b="1" dirty="0"/>
              <a:t> </a:t>
            </a:r>
            <a:r>
              <a:rPr lang="en-US" altLang="ko-KR" b="1" dirty="0"/>
              <a:t>role)</a:t>
            </a:r>
            <a:r>
              <a:rPr lang="ko-KR" altLang="en-US" b="1" dirty="0"/>
              <a:t>이 있는 사람만 접속 가능</a:t>
            </a:r>
            <a:r>
              <a:rPr lang="ko-KR" altLang="en-US" dirty="0"/>
              <a:t>하게끔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서비스에 해당하는 </a:t>
            </a:r>
            <a:r>
              <a:rPr lang="en-US" altLang="ko-KR" dirty="0"/>
              <a:t>ingress, </a:t>
            </a:r>
            <a:r>
              <a:rPr lang="ko-KR" altLang="en-US" dirty="0"/>
              <a:t>정상 서비스 </a:t>
            </a:r>
            <a:r>
              <a:rPr lang="en-US" altLang="ko-KR" dirty="0"/>
              <a:t>deployment, </a:t>
            </a:r>
            <a:r>
              <a:rPr lang="ko-KR" altLang="en-US" dirty="0"/>
              <a:t>점검 페이지 </a:t>
            </a:r>
            <a:r>
              <a:rPr lang="en-US" altLang="ko-KR" dirty="0"/>
              <a:t>deployment </a:t>
            </a:r>
            <a:r>
              <a:rPr lang="ko-KR" altLang="en-US" dirty="0"/>
              <a:t>를 설정 파일로 명시하고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r>
              <a:rPr lang="ko-KR" altLang="en-US" b="1" dirty="0"/>
              <a:t> 로 질의해 상태를 실시간으로 보여주는 </a:t>
            </a:r>
            <a:r>
              <a:rPr lang="en-US" altLang="ko-KR" b="1" dirty="0"/>
              <a:t>dashboard </a:t>
            </a:r>
            <a:r>
              <a:rPr lang="ko-KR" altLang="en-US" b="1" dirty="0"/>
              <a:t>구현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해당 서비스에 대한 페이지 접속 시 </a:t>
            </a:r>
            <a:r>
              <a:rPr lang="en-US" altLang="ko-KR" b="1" dirty="0"/>
              <a:t>deployment pod </a:t>
            </a:r>
            <a:r>
              <a:rPr lang="ko-KR" altLang="en-US" b="1" dirty="0"/>
              <a:t>개수를 조정할 수 있는 기능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환경 변수 수정을 통한 </a:t>
            </a:r>
            <a:r>
              <a:rPr lang="ko-KR" altLang="en-US" b="1" dirty="0"/>
              <a:t>점검 시간 변경 기능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버튼 클릭 시에</a:t>
            </a:r>
            <a:r>
              <a:rPr lang="ko-KR" altLang="en-US" dirty="0"/>
              <a:t> </a:t>
            </a:r>
            <a:r>
              <a:rPr lang="en-US" altLang="ko-KR" dirty="0"/>
              <a:t>routing</a:t>
            </a:r>
            <a:r>
              <a:rPr lang="ko-KR" altLang="en-US" dirty="0"/>
              <a:t>을 점검 페이지 </a:t>
            </a:r>
            <a:r>
              <a:rPr lang="en-US" altLang="ko-KR" dirty="0"/>
              <a:t>pod</a:t>
            </a:r>
            <a:r>
              <a:rPr lang="ko-KR" altLang="en-US" dirty="0"/>
              <a:t>로 변경하여 </a:t>
            </a:r>
            <a:r>
              <a:rPr lang="ko-KR" altLang="en-US" b="1" dirty="0"/>
              <a:t>서비스를 점검 상태로 전환시킬 수 있는 기능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mermaid.js</a:t>
            </a:r>
            <a:r>
              <a:rPr lang="ko-KR" altLang="en-US" dirty="0"/>
              <a:t>을 사용하여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리소스 간이 </a:t>
            </a:r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r>
              <a:rPr lang="ko-KR" altLang="en-US" dirty="0"/>
              <a:t> 등을 직접 개발하여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인프라를 잘 모르는 사람도 손쉽게 서비스의 점검을 </a:t>
            </a:r>
            <a:r>
              <a:rPr lang="en-US" altLang="ko-KR" b="1" dirty="0">
                <a:solidFill>
                  <a:srgbClr val="FF0000"/>
                </a:solidFill>
              </a:rPr>
              <a:t>on/off </a:t>
            </a:r>
            <a:r>
              <a:rPr lang="ko-KR" altLang="en-US" b="1" dirty="0">
                <a:solidFill>
                  <a:srgbClr val="FF0000"/>
                </a:solidFill>
              </a:rPr>
              <a:t>가능</a:t>
            </a:r>
            <a:r>
              <a:rPr lang="ko-KR" altLang="en-US" dirty="0"/>
              <a:t>하도록 개발했습니다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BF418-56F8-2699-2059-025B6107815A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E39FF-B700-50EF-DD4E-BB04D1E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5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1524000" y="5433460"/>
            <a:ext cx="101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최초 접근 시에 로그인 화면 노출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OAuth2 </a:t>
            </a:r>
            <a:r>
              <a:rPr lang="ko-KR" altLang="en-US" dirty="0"/>
              <a:t>로그인 기능을 직접 구현했기 때문에</a:t>
            </a:r>
            <a:br>
              <a:rPr lang="en-US" altLang="ko-KR" dirty="0"/>
            </a:b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서버로 </a:t>
            </a:r>
            <a:r>
              <a:rPr lang="ko-KR" altLang="en-US" dirty="0" err="1"/>
              <a:t>리다이렉트</a:t>
            </a:r>
            <a:r>
              <a:rPr lang="ko-KR" altLang="en-US" dirty="0"/>
              <a:t> 시켜 기존 사용하던 로그인 화면을 그대로 사용 가능하였고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로그인 계정 또한 별도 생성 필요 없이 자사 임직원 아이디로 동일하게 로그인 가능</a:t>
            </a:r>
            <a:r>
              <a:rPr lang="en-US" altLang="ko-KR" b="1" dirty="0">
                <a:solidFill>
                  <a:srgbClr val="FF0000"/>
                </a:solidFill>
              </a:rPr>
              <a:t>(SSO)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0FA04-BF13-E05D-C987-1A989A3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93"/>
            <a:ext cx="12192000" cy="4719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52E9-A52B-1BC9-240C-51EA3AA89F1D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17B7C-BED9-D876-2653-7FAAEAB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5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5634445" y="6162111"/>
            <a:ext cx="12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메인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F0C86-29B6-8C78-5ECE-191F188A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76287"/>
            <a:ext cx="11010900" cy="530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7EC9D-BF17-B4A5-53AC-51E371EA1488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DD362-4995-41A9-9AC6-DAACAAF6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0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3849187" y="6383391"/>
            <a:ext cx="320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u="sng" dirty="0"/>
              <a:t>서비스 점검 전환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D1677-2B12-3438-B8D2-A5359DD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2" y="105277"/>
            <a:ext cx="8923408" cy="626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C23F10-CE98-CC55-DE0D-DAFE446F169C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57F475-3A8C-8B08-0C27-6FBA3857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3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A323D-1A7C-7F22-14E3-8F3955ECE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" y="696405"/>
            <a:ext cx="2527649" cy="546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CADDB-DC47-8ACE-1CA2-C4EA0F2F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4" y="696405"/>
            <a:ext cx="2527649" cy="5465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83BF1-D18F-032C-B9E3-5A88260E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3" y="696404"/>
            <a:ext cx="2527649" cy="5465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E489C-20C5-F305-10F2-5F66C9F03CA1}"/>
              </a:ext>
            </a:extLst>
          </p:cNvPr>
          <p:cNvSpPr txBox="1"/>
          <p:nvPr/>
        </p:nvSpPr>
        <p:spPr>
          <a:xfrm>
            <a:off x="7780066" y="696404"/>
            <a:ext cx="4202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반응형 웹디자인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설계부터 반응형으로 개발했기 때문에 모바일에서도 사용 가능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긴급 상황 발생 시</a:t>
            </a:r>
            <a:r>
              <a:rPr lang="ko-KR" altLang="en-US" b="1" dirty="0"/>
              <a:t> 컴퓨터가 없는 야외에서도 점검 페이지로의 전환이 가능하게끔 개발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SPA(Single Page Application)</a:t>
            </a:r>
          </a:p>
          <a:p>
            <a:r>
              <a:rPr lang="en-US" altLang="ko-KR" dirty="0"/>
              <a:t>Svelte </a:t>
            </a:r>
            <a:r>
              <a:rPr lang="ko-KR" altLang="en-US" dirty="0"/>
              <a:t>의 </a:t>
            </a:r>
            <a:r>
              <a:rPr lang="en-US" altLang="ko-KR" dirty="0"/>
              <a:t>spa-routing </a:t>
            </a:r>
            <a:r>
              <a:rPr lang="ko-KR" altLang="en-US" dirty="0"/>
              <a:t>기능을 사용해 </a:t>
            </a:r>
            <a:r>
              <a:rPr lang="ko-KR" altLang="en-US" b="1" dirty="0"/>
              <a:t>하나의 페이지</a:t>
            </a:r>
            <a:r>
              <a:rPr lang="ko-KR" altLang="en-US" dirty="0"/>
              <a:t>로 만들었기 때문에 다른 페이지로 전환시에도 </a:t>
            </a:r>
            <a:r>
              <a:rPr lang="ko-KR" altLang="en-US" b="1" dirty="0" err="1"/>
              <a:t>새로고침</a:t>
            </a:r>
            <a:r>
              <a:rPr lang="ko-KR" altLang="en-US" b="1" dirty="0"/>
              <a:t> 없이 </a:t>
            </a:r>
            <a:r>
              <a:rPr lang="ko-KR" altLang="en-US" b="1" dirty="0" err="1"/>
              <a:t>매끄로운</a:t>
            </a:r>
            <a:r>
              <a:rPr lang="ko-KR" altLang="en-US" b="1" dirty="0"/>
              <a:t> 이동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시스템은 페이지가 적을 뿐더러 각 서비스 별로 컴포넌트 재사용성이 높고 </a:t>
            </a:r>
            <a:r>
              <a:rPr lang="ko-KR" altLang="en-US" b="1" dirty="0"/>
              <a:t>검색 엔진 노출이 필요 없는 내부 시스템이기에 해당 기술을 적용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B2CA-4671-ECA4-90E9-414C4C4C5664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2AAD1-6E16-3002-FBE0-FE19B237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1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558E1-4F82-BC64-13D5-5183728E3F89}"/>
              </a:ext>
            </a:extLst>
          </p:cNvPr>
          <p:cNvSpPr txBox="1"/>
          <p:nvPr/>
        </p:nvSpPr>
        <p:spPr>
          <a:xfrm>
            <a:off x="6450937" y="1006970"/>
            <a:ext cx="5601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일반적인 </a:t>
            </a:r>
            <a:r>
              <a:rPr lang="en-US" altLang="ko-KR" dirty="0" err="1"/>
              <a:t>gRPC</a:t>
            </a:r>
            <a:r>
              <a:rPr lang="ko-KR" altLang="en-US" dirty="0"/>
              <a:t>는 브라우저에서 사용 불가능하기에 </a:t>
            </a:r>
            <a:r>
              <a:rPr lang="en-US" altLang="ko-KR" b="1" dirty="0" err="1"/>
              <a:t>gRPC</a:t>
            </a:r>
            <a:r>
              <a:rPr lang="en-US" altLang="ko-KR" b="1" dirty="0"/>
              <a:t>-web </a:t>
            </a:r>
            <a:r>
              <a:rPr lang="ko-KR" altLang="en-US" b="1" dirty="0"/>
              <a:t>사용</a:t>
            </a:r>
            <a:r>
              <a:rPr lang="en-US" altLang="ko-KR" dirty="0"/>
              <a:t>. </a:t>
            </a:r>
            <a:r>
              <a:rPr lang="ko-KR" altLang="en-US" dirty="0"/>
              <a:t>서버에 </a:t>
            </a:r>
            <a:r>
              <a:rPr lang="en-US" altLang="ko-KR" b="1" dirty="0"/>
              <a:t>envoy proxy server </a:t>
            </a:r>
            <a:r>
              <a:rPr lang="ko-KR" altLang="en-US" b="1" dirty="0"/>
              <a:t>을 두어 해당 서버를 경유해 </a:t>
            </a:r>
            <a:r>
              <a:rPr lang="en-US" altLang="ko-KR" b="1" dirty="0" err="1"/>
              <a:t>golang</a:t>
            </a:r>
            <a:r>
              <a:rPr lang="en-US" altLang="ko-KR" b="1" dirty="0"/>
              <a:t> </a:t>
            </a:r>
            <a:r>
              <a:rPr lang="en-US" altLang="ko-KR" b="1" dirty="0" err="1"/>
              <a:t>gRPC</a:t>
            </a:r>
            <a:r>
              <a:rPr lang="ko-KR" altLang="en-US" b="1" dirty="0"/>
              <a:t> 서버로 통신</a:t>
            </a:r>
            <a:r>
              <a:rPr lang="ko-KR" altLang="en-US" dirty="0"/>
              <a:t> 가능하게끔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개발한 시스템 서버에서 </a:t>
            </a:r>
            <a:r>
              <a:rPr lang="ko-KR" altLang="en-US" b="1" dirty="0" err="1"/>
              <a:t>대쉬보드를</a:t>
            </a:r>
            <a:r>
              <a:rPr lang="ko-KR" altLang="en-US" b="1" dirty="0"/>
              <a:t> 보여주기 위해 각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클러스터에 리소스 상태를 </a:t>
            </a:r>
            <a:r>
              <a:rPr lang="en-US" altLang="ko-KR" b="1" dirty="0"/>
              <a:t>API</a:t>
            </a:r>
            <a:r>
              <a:rPr lang="ko-KR" altLang="en-US" b="1" dirty="0"/>
              <a:t> 서버에 질의</a:t>
            </a:r>
            <a:r>
              <a:rPr lang="ko-KR" altLang="en-US" dirty="0"/>
              <a:t>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메인 </a:t>
            </a:r>
            <a:r>
              <a:rPr lang="ko-KR" altLang="en-US" dirty="0" err="1"/>
              <a:t>대쉬보드</a:t>
            </a:r>
            <a:r>
              <a:rPr lang="ko-KR" altLang="en-US" dirty="0"/>
              <a:t> 화면에서 서비스가 늘어날수록 질의해야 되는 것들이 많아지고 다수의 사용자</a:t>
            </a:r>
            <a:r>
              <a:rPr lang="en-US" altLang="ko-KR" dirty="0"/>
              <a:t>, </a:t>
            </a:r>
            <a:r>
              <a:rPr lang="ko-KR" altLang="en-US" dirty="0"/>
              <a:t>혹은 여러 탭을 띄워 중복 호출하면 </a:t>
            </a:r>
            <a:r>
              <a:rPr lang="en-US" altLang="ko-KR" b="1" dirty="0"/>
              <a:t>K8S API </a:t>
            </a:r>
            <a:r>
              <a:rPr lang="ko-KR" altLang="en-US" b="1" dirty="0"/>
              <a:t>서버가 부하를 받을 수 있기 때문에 요청에 딜레이를 주기 위해서 리소스 상태를 </a:t>
            </a:r>
            <a:r>
              <a:rPr lang="en-US" altLang="ko-KR" b="1" dirty="0"/>
              <a:t>Redis</a:t>
            </a:r>
            <a:r>
              <a:rPr lang="ko-KR" altLang="en-US" b="1" dirty="0"/>
              <a:t> 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함</a:t>
            </a:r>
            <a:r>
              <a:rPr lang="en-US" altLang="ko-KR" dirty="0"/>
              <a:t>.(3</a:t>
            </a:r>
            <a:r>
              <a:rPr lang="ko-KR" altLang="en-US" dirty="0"/>
              <a:t>초 간격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69EB7-2DCA-2629-A141-3B39A08B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" y="1023255"/>
            <a:ext cx="6310954" cy="4706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B23E8-AAD7-AF64-4842-5F9377A8C8CF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7DE73-E76E-AD9E-1034-2403C6E2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6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486401" y="695086"/>
            <a:ext cx="6766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OAuth2 </a:t>
            </a:r>
            <a:r>
              <a:rPr lang="ko-KR" altLang="en-US" b="1" dirty="0"/>
              <a:t>로그인 미들웨어 직접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server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client id, secret </a:t>
            </a:r>
            <a:r>
              <a:rPr lang="ko-KR" altLang="en-US" dirty="0"/>
              <a:t>로 하여금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grant_type</a:t>
            </a:r>
            <a:r>
              <a:rPr lang="en-US" altLang="ko-KR" b="1" dirty="0">
                <a:solidFill>
                  <a:srgbClr val="FF0000"/>
                </a:solidFill>
              </a:rPr>
              <a:t>: authorization code flow</a:t>
            </a:r>
            <a:r>
              <a:rPr lang="ko-KR" altLang="en-US" b="1" dirty="0">
                <a:solidFill>
                  <a:srgbClr val="FF0000"/>
                </a:solidFill>
              </a:rPr>
              <a:t>로 로그인 기능 직접 구현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로 받은 </a:t>
            </a:r>
            <a:r>
              <a:rPr lang="en-US" altLang="ko-KR" dirty="0"/>
              <a:t>code</a:t>
            </a:r>
            <a:r>
              <a:rPr lang="ko-KR" altLang="en-US" dirty="0"/>
              <a:t>를 사용하여 </a:t>
            </a:r>
            <a:r>
              <a:rPr lang="en-US" altLang="ko-KR" dirty="0"/>
              <a:t>Access token </a:t>
            </a:r>
            <a:r>
              <a:rPr lang="ko-KR" altLang="en-US" dirty="0"/>
              <a:t>을 발급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서버의 퍼블릭 키로 해당 토큰이 정상적인 토큰인지를 검증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이상이 없다면 이를 특정 로직에 따라 키를 발급하고 </a:t>
            </a:r>
            <a:r>
              <a:rPr lang="ko-KR" altLang="en-US" b="1" dirty="0"/>
              <a:t>토큰은 기존에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시크릿을 통해 </a:t>
            </a:r>
            <a:r>
              <a:rPr lang="ko-KR" altLang="en-US" b="1" dirty="0" err="1"/>
              <a:t>레디스에</a:t>
            </a:r>
            <a:r>
              <a:rPr lang="ko-KR" altLang="en-US" b="1" dirty="0"/>
              <a:t> </a:t>
            </a:r>
            <a:r>
              <a:rPr lang="en-US" altLang="ko-KR" b="1" dirty="0"/>
              <a:t>refresh token </a:t>
            </a:r>
            <a:r>
              <a:rPr lang="ko-KR" altLang="en-US" b="1" dirty="0"/>
              <a:t>만료시간만큼 </a:t>
            </a:r>
            <a:r>
              <a:rPr lang="en-US" altLang="ko-KR" b="1" dirty="0"/>
              <a:t>TTL</a:t>
            </a:r>
            <a:r>
              <a:rPr lang="ko-KR" altLang="en-US" b="1" dirty="0"/>
              <a:t>을 걸어 암호화하여 저장</a:t>
            </a:r>
            <a:r>
              <a:rPr lang="en-US" altLang="ko-KR" dirty="0"/>
              <a:t>, </a:t>
            </a:r>
            <a:r>
              <a:rPr lang="ko-KR" altLang="en-US" dirty="0"/>
              <a:t>브라우저 쿠키에 해당 키 발급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 요청시에 들어온 쿠키로 하여금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에서 토큰을 찾고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토큰이 있다면 해당 </a:t>
            </a:r>
            <a:r>
              <a:rPr lang="en-US" altLang="ko-KR" dirty="0"/>
              <a:t>access token </a:t>
            </a:r>
            <a:r>
              <a:rPr lang="ko-KR" altLang="en-US" b="1" dirty="0"/>
              <a:t>만료 시간 체크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만료가 안됐다면</a:t>
            </a:r>
            <a:r>
              <a:rPr lang="en-US" altLang="ko-KR" dirty="0"/>
              <a:t> </a:t>
            </a:r>
            <a:r>
              <a:rPr lang="en-US" altLang="ko-KR" b="1" dirty="0"/>
              <a:t>payload </a:t>
            </a:r>
            <a:r>
              <a:rPr lang="ko-KR" altLang="en-US" b="1" dirty="0"/>
              <a:t>의 권한 체크</a:t>
            </a:r>
            <a:r>
              <a:rPr lang="ko-KR" altLang="en-US" dirty="0"/>
              <a:t> 이후</a:t>
            </a:r>
            <a:r>
              <a:rPr lang="en-US" altLang="ko-KR" dirty="0"/>
              <a:t> </a:t>
            </a:r>
            <a:r>
              <a:rPr lang="ko-KR" altLang="en-US" dirty="0"/>
              <a:t>응답 수행</a:t>
            </a:r>
            <a:endParaRPr lang="en-US" altLang="ko-KR" dirty="0"/>
          </a:p>
          <a:p>
            <a:r>
              <a:rPr lang="ko-KR" altLang="en-US" b="1" dirty="0"/>
              <a:t>만료가 됐으면 </a:t>
            </a:r>
            <a:r>
              <a:rPr lang="en-US" altLang="ko-KR" b="1" dirty="0"/>
              <a:t>refresh token </a:t>
            </a:r>
            <a:r>
              <a:rPr lang="ko-KR" altLang="en-US" b="1" dirty="0"/>
              <a:t>을 통한 </a:t>
            </a:r>
            <a:r>
              <a:rPr lang="en-US" altLang="ko-KR" b="1" dirty="0"/>
              <a:t>access token </a:t>
            </a:r>
            <a:r>
              <a:rPr lang="ko-KR" altLang="en-US" b="1" dirty="0"/>
              <a:t>재 발행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토큰이 </a:t>
            </a:r>
            <a:r>
              <a:rPr lang="en-US" altLang="ko-KR" dirty="0" err="1"/>
              <a:t>redis</a:t>
            </a:r>
            <a:r>
              <a:rPr lang="ko-KR" altLang="en-US" dirty="0"/>
              <a:t>에 없다면 </a:t>
            </a:r>
            <a:r>
              <a:rPr lang="en-US" altLang="ko-KR" dirty="0"/>
              <a:t>TTL</a:t>
            </a:r>
            <a:r>
              <a:rPr lang="ko-KR" altLang="en-US" dirty="0"/>
              <a:t>을 넘어 </a:t>
            </a:r>
            <a:r>
              <a:rPr lang="en-US" altLang="ko-KR" dirty="0"/>
              <a:t>refresh token </a:t>
            </a:r>
            <a:r>
              <a:rPr lang="ko-KR" altLang="en-US" dirty="0"/>
              <a:t>까지 만료가 됐거나 잘못된 요청으로 판단하고 처음부터 다시 </a:t>
            </a:r>
            <a:r>
              <a:rPr lang="en-US" altLang="ko-KR" dirty="0"/>
              <a:t>access token </a:t>
            </a:r>
            <a:r>
              <a:rPr lang="ko-KR" altLang="en-US" dirty="0"/>
              <a:t>발급을 필요로 하게끔 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7282E-D185-6948-9F22-B28E0784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" y="729922"/>
            <a:ext cx="5368154" cy="1924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E015C-E3B2-F74D-9DBB-94EA1F30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" y="3153010"/>
            <a:ext cx="5366797" cy="256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232EC-CFF2-BEC2-CAE0-F94E51400736}"/>
              </a:ext>
            </a:extLst>
          </p:cNvPr>
          <p:cNvSpPr txBox="1"/>
          <p:nvPr/>
        </p:nvSpPr>
        <p:spPr>
          <a:xfrm>
            <a:off x="27161" y="2743200"/>
            <a:ext cx="545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환경변수 </a:t>
            </a:r>
            <a:r>
              <a:rPr lang="ko-KR" altLang="en-US" sz="1000" dirty="0" err="1"/>
              <a:t>시크릿들은</a:t>
            </a:r>
            <a:r>
              <a:rPr lang="ko-KR" altLang="en-US" sz="1000" dirty="0"/>
              <a:t> 개발 당시에 사용하던 것으로 현재는 사용 불가능하며 예시로 올렸습니다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1B672D-70DC-F71E-E2EB-DE2468C1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4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B48FD8-9568-2E5C-80F9-7DFAA2CA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643618"/>
            <a:ext cx="5181600" cy="200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56A64-A686-1D81-174F-18614C33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643868"/>
            <a:ext cx="6383733" cy="400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EA6D6-F820-F72F-77F3-3BDFBEF12022}"/>
              </a:ext>
            </a:extLst>
          </p:cNvPr>
          <p:cNvSpPr txBox="1"/>
          <p:nvPr/>
        </p:nvSpPr>
        <p:spPr>
          <a:xfrm>
            <a:off x="6877657" y="643618"/>
            <a:ext cx="51815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재사용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자사 인프라</a:t>
            </a:r>
            <a:r>
              <a:rPr lang="ko-KR" altLang="en-US" dirty="0"/>
              <a:t>를 코드화 시켜</a:t>
            </a:r>
            <a:r>
              <a:rPr lang="en-US" altLang="ko-KR" dirty="0"/>
              <a:t>(Infra as Code),</a:t>
            </a:r>
            <a:br>
              <a:rPr lang="en-US" altLang="ko-KR" dirty="0"/>
            </a:br>
            <a:r>
              <a:rPr lang="en-US" altLang="ko-KR" b="1" dirty="0"/>
              <a:t>git </a:t>
            </a:r>
            <a:r>
              <a:rPr lang="ko-KR" altLang="en-US" b="1" dirty="0"/>
              <a:t>에 형상 관리하여 배포</a:t>
            </a:r>
            <a:r>
              <a:rPr lang="en-US" altLang="ko-KR" b="1" dirty="0"/>
              <a:t>(Code Sync)</a:t>
            </a:r>
            <a:r>
              <a:rPr lang="ko-KR" altLang="en-US" dirty="0"/>
              <a:t> 시키고 있기 때문에</a:t>
            </a:r>
            <a:endParaRPr lang="en-US" altLang="ko-KR" dirty="0"/>
          </a:p>
          <a:p>
            <a:r>
              <a:rPr lang="ko-KR" altLang="en-US" b="1" dirty="0"/>
              <a:t>정상 서비스</a:t>
            </a:r>
            <a:r>
              <a:rPr lang="en-US" altLang="ko-KR" b="1" dirty="0"/>
              <a:t>&lt;-&gt;</a:t>
            </a:r>
            <a:r>
              <a:rPr lang="ko-KR" altLang="en-US" b="1" dirty="0"/>
              <a:t>점검 서비스 전환 시</a:t>
            </a:r>
            <a:r>
              <a:rPr lang="ko-KR" altLang="en-US" dirty="0"/>
              <a:t>에 단순히 </a:t>
            </a:r>
            <a:r>
              <a:rPr lang="en-US" altLang="ko-KR" b="1" dirty="0"/>
              <a:t>Kubernetes API </a:t>
            </a:r>
            <a:r>
              <a:rPr lang="ko-KR" altLang="en-US" b="1" dirty="0"/>
              <a:t>로 리소스 상태 변경 하는 것으로는 적용이 일시적으로만 됨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정상 서비스로 라우팅 되는 </a:t>
            </a:r>
            <a:r>
              <a:rPr lang="en-US" altLang="ko-KR" dirty="0"/>
              <a:t>code</a:t>
            </a:r>
            <a:r>
              <a:rPr lang="ko-KR" altLang="en-US" dirty="0"/>
              <a:t>로의 </a:t>
            </a:r>
            <a:r>
              <a:rPr lang="en-US" altLang="ko-KR" dirty="0"/>
              <a:t>sync</a:t>
            </a:r>
            <a:r>
              <a:rPr lang="ko-KR" altLang="en-US" dirty="0"/>
              <a:t>가 다시 수행되기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b="1" dirty="0">
                <a:solidFill>
                  <a:srgbClr val="FF0000"/>
                </a:solidFill>
              </a:rPr>
              <a:t>해당 작업 수행시에 배포 </a:t>
            </a:r>
            <a:r>
              <a:rPr lang="en-US" altLang="ko-KR" b="1" dirty="0">
                <a:solidFill>
                  <a:srgbClr val="FF0000"/>
                </a:solidFill>
              </a:rPr>
              <a:t>git repo</a:t>
            </a:r>
            <a:r>
              <a:rPr lang="ko-KR" altLang="en-US" b="1" dirty="0">
                <a:solidFill>
                  <a:srgbClr val="FF0000"/>
                </a:solidFill>
              </a:rPr>
              <a:t>에 대한 코드 수정이 무조건 필요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를 재사용</a:t>
            </a:r>
            <a:r>
              <a:rPr lang="ko-KR" altLang="en-US" dirty="0"/>
              <a:t>해 배포 스펙을 </a:t>
            </a:r>
            <a:r>
              <a:rPr lang="en-US" altLang="ko-KR" dirty="0"/>
              <a:t>deploy server </a:t>
            </a:r>
            <a:r>
              <a:rPr lang="ko-KR" altLang="en-US" dirty="0"/>
              <a:t>로 전달하여 </a:t>
            </a:r>
            <a:r>
              <a:rPr lang="ko-KR" altLang="en-US" b="1" dirty="0">
                <a:solidFill>
                  <a:srgbClr val="FF0000"/>
                </a:solidFill>
              </a:rPr>
              <a:t>배포</a:t>
            </a:r>
            <a:r>
              <a:rPr lang="en-US" altLang="ko-KR" b="1" dirty="0">
                <a:solidFill>
                  <a:srgbClr val="FF0000"/>
                </a:solidFill>
              </a:rPr>
              <a:t> repo</a:t>
            </a:r>
            <a:r>
              <a:rPr lang="ko-KR" altLang="en-US" b="1" dirty="0">
                <a:solidFill>
                  <a:srgbClr val="FF0000"/>
                </a:solidFill>
              </a:rPr>
              <a:t>의 코드 수정시켜 점검 페이지로의 전환</a:t>
            </a:r>
            <a:r>
              <a:rPr lang="ko-KR" altLang="en-US" b="1" dirty="0"/>
              <a:t>이 되게끔 하였음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dirty="0"/>
              <a:t>Deploy </a:t>
            </a:r>
            <a:r>
              <a:rPr lang="ko-KR" altLang="en-US" dirty="0"/>
              <a:t>프로젝트는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스트리밍을 받아 실시간 로그 출력하는 구조</a:t>
            </a:r>
            <a:r>
              <a:rPr lang="ko-KR" altLang="en-US" dirty="0"/>
              <a:t>이기에 해당 프로그램 실행 시 </a:t>
            </a:r>
            <a:r>
              <a:rPr lang="ko-KR" altLang="en-US" b="1" dirty="0"/>
              <a:t>역시 스트리밍으로 </a:t>
            </a:r>
            <a:r>
              <a:rPr lang="en-US" altLang="ko-KR" b="1" dirty="0" err="1"/>
              <a:t>stdout</a:t>
            </a:r>
            <a:r>
              <a:rPr lang="en-US" altLang="ko-KR" b="1" dirty="0"/>
              <a:t> </a:t>
            </a:r>
            <a:r>
              <a:rPr lang="ko-KR" altLang="en-US" b="1" dirty="0"/>
              <a:t>출력</a:t>
            </a:r>
            <a:r>
              <a:rPr lang="ko-KR" altLang="en-US" dirty="0"/>
              <a:t>되게끔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935D9-961F-0E04-4788-E994FB57F409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C139FA-CF65-D81D-44B3-A9CDAF22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9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494950" y="522513"/>
            <a:ext cx="619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Secrets Manager, Hook Server</a:t>
            </a:r>
            <a:br>
              <a:rPr lang="en-US" altLang="ko-KR" sz="2400" b="1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암호 앱 </a:t>
            </a:r>
            <a:r>
              <a:rPr lang="en-US" altLang="ko-KR" sz="1600" dirty="0">
                <a:latin typeface="+mj-ea"/>
                <a:ea typeface="+mj-ea"/>
              </a:rPr>
              <a:t>– k8s </a:t>
            </a:r>
            <a:r>
              <a:rPr lang="ko-KR" altLang="en-US" sz="1600" dirty="0">
                <a:latin typeface="+mj-ea"/>
                <a:ea typeface="+mj-ea"/>
              </a:rPr>
              <a:t>연동 시스템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49702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23.11–12, 24.06-07 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 goroutine,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gRPC</a:t>
            </a:r>
            <a:r>
              <a:rPr lang="en-US" altLang="ko-KR" dirty="0">
                <a:solidFill>
                  <a:srgbClr val="FF0000"/>
                </a:solidFill>
              </a:rPr>
              <a:t> MTLS,</a:t>
            </a:r>
            <a:r>
              <a:rPr lang="en-US" altLang="ko-KR" dirty="0"/>
              <a:t>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gpg</a:t>
            </a:r>
            <a:r>
              <a:rPr lang="en-US" altLang="ko-KR" dirty="0"/>
              <a:t>, AWS API, Kubernetes API,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FEC0-9316-4D87-9756-B47D8BE2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87" y="322794"/>
            <a:ext cx="4635683" cy="301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A9940D-5B4E-370C-458E-DB565293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7" y="3354275"/>
            <a:ext cx="4635683" cy="300207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11F1A16-337E-6483-7C05-9C2CC1C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 더 높은 프로젝트 마무리 이후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주요 인프라 시스템 업그레이드 및 </a:t>
            </a:r>
            <a:r>
              <a:rPr lang="en-US" altLang="ko-KR" sz="1400" dirty="0"/>
              <a:t>migration – git, web server, Kubernetes cluster …)</a:t>
            </a:r>
            <a:r>
              <a:rPr lang="en-US" altLang="ko-KR" dirty="0"/>
              <a:t> </a:t>
            </a:r>
            <a:r>
              <a:rPr lang="ko-KR" altLang="en-US" dirty="0"/>
              <a:t>그동안 미뤄왔던 </a:t>
            </a:r>
            <a:r>
              <a:rPr lang="ko-KR" altLang="en-US" b="1" dirty="0"/>
              <a:t>사내 보안을 강화하기 위한 프로젝트를 자의로 시작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입사 전부터 </a:t>
            </a:r>
            <a:r>
              <a:rPr lang="ko-KR" altLang="en-US" b="1" dirty="0"/>
              <a:t>사내 서비스의 모든 환경 변수</a:t>
            </a:r>
            <a:r>
              <a:rPr lang="ko-KR" altLang="en-US" dirty="0"/>
              <a:t>들이 </a:t>
            </a:r>
            <a:r>
              <a:rPr lang="en-US" altLang="ko-KR" dirty="0"/>
              <a:t>plain </a:t>
            </a:r>
            <a:r>
              <a:rPr lang="ko-KR" altLang="en-US" dirty="0"/>
              <a:t>하게 </a:t>
            </a:r>
            <a:r>
              <a:rPr lang="en-US" altLang="ko-KR" b="1" dirty="0"/>
              <a:t>git repository </a:t>
            </a:r>
            <a:r>
              <a:rPr lang="ko-KR" altLang="en-US" b="1" dirty="0"/>
              <a:t>에 하드 코딩</a:t>
            </a:r>
            <a:r>
              <a:rPr lang="ko-KR" altLang="en-US" dirty="0"/>
              <a:t> 돼있어</a:t>
            </a:r>
            <a:r>
              <a:rPr lang="en-US" altLang="ko-KR" dirty="0"/>
              <a:t>, </a:t>
            </a:r>
            <a:r>
              <a:rPr lang="ko-KR" altLang="en-US" dirty="0"/>
              <a:t>데이터베이스 암호와 같은 </a:t>
            </a:r>
            <a:r>
              <a:rPr lang="en-US" altLang="ko-KR" dirty="0"/>
              <a:t>critical </a:t>
            </a:r>
            <a:r>
              <a:rPr lang="ko-KR" altLang="en-US" dirty="0"/>
              <a:t>한 정보들이 그대로 노출 돼있는 상황이기에 배포 </a:t>
            </a:r>
            <a:r>
              <a:rPr lang="en-US" altLang="ko-KR" dirty="0"/>
              <a:t>repository </a:t>
            </a:r>
            <a:r>
              <a:rPr lang="ko-KR" altLang="en-US" dirty="0"/>
              <a:t>를 로컬에 받으면 해당 </a:t>
            </a:r>
            <a:r>
              <a:rPr lang="en-US" altLang="ko-KR" dirty="0"/>
              <a:t>repo</a:t>
            </a:r>
            <a:r>
              <a:rPr lang="ko-KR" altLang="en-US" dirty="0"/>
              <a:t>에 있는 모든 중대한 정보들이 그대로 다 나가는 상태였습니다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 repository</a:t>
            </a:r>
            <a:r>
              <a:rPr lang="ko-KR" altLang="en-US" dirty="0"/>
              <a:t>에 해당 </a:t>
            </a:r>
            <a:r>
              <a:rPr lang="ko-KR" altLang="en-US" b="1" dirty="0">
                <a:solidFill>
                  <a:srgbClr val="FF0000"/>
                </a:solidFill>
              </a:rPr>
              <a:t>정보들을 암호화하면서 저장하여 보안을 높이면서도 배포 단계에서 자동으로 </a:t>
            </a:r>
            <a:r>
              <a:rPr lang="ko-KR" altLang="en-US" b="1" dirty="0" err="1">
                <a:solidFill>
                  <a:srgbClr val="FF0000"/>
                </a:solidFill>
              </a:rPr>
              <a:t>복호화</a:t>
            </a:r>
            <a:r>
              <a:rPr lang="ko-KR" altLang="en-US" dirty="0" err="1"/>
              <a:t>시켜</a:t>
            </a:r>
            <a:r>
              <a:rPr lang="ko-KR" altLang="en-US" dirty="0"/>
              <a:t> 배포하는 방안을 고민하면서 해당 프로젝트를 시작했습니다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635721" y="4182527"/>
            <a:ext cx="1137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협업이 가능한 </a:t>
            </a:r>
            <a:r>
              <a:rPr lang="en-US" altLang="ko-KR" dirty="0"/>
              <a:t>password store </a:t>
            </a:r>
            <a:r>
              <a:rPr lang="ko-KR" altLang="en-US" dirty="0"/>
              <a:t>오픈소스 중에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라는 툴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사용자들이 발급한 </a:t>
            </a:r>
            <a:r>
              <a:rPr lang="en-US" altLang="ko-KR" dirty="0" err="1"/>
              <a:t>gpg</a:t>
            </a:r>
            <a:r>
              <a:rPr lang="en-US" altLang="ko-KR" dirty="0"/>
              <a:t> key 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암호들을 암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복호화 하면서 </a:t>
            </a:r>
            <a:r>
              <a:rPr lang="en-US" altLang="ko-KR" b="1" dirty="0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형상관리</a:t>
            </a:r>
            <a:r>
              <a:rPr lang="ko-KR" altLang="en-US" b="1" dirty="0"/>
              <a:t> 하는 컨셉</a:t>
            </a:r>
            <a:r>
              <a:rPr lang="ko-KR" altLang="en-US" dirty="0"/>
              <a:t>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이는 어디까지나 저장</a:t>
            </a:r>
            <a:r>
              <a:rPr lang="en-US" altLang="ko-KR" dirty="0"/>
              <a:t>, </a:t>
            </a:r>
            <a:r>
              <a:rPr lang="ko-KR" altLang="en-US" dirty="0"/>
              <a:t>조회 기능을 수행할 뿐</a:t>
            </a:r>
            <a:r>
              <a:rPr lang="en-US" altLang="ko-KR" dirty="0"/>
              <a:t>, </a:t>
            </a:r>
            <a:r>
              <a:rPr lang="ko-KR" altLang="en-US" b="1" dirty="0"/>
              <a:t>배포단계에 이를 자동으로 해주는 기능은 없기 때문에</a:t>
            </a:r>
            <a:endParaRPr lang="en-US" altLang="ko-KR" b="1" dirty="0"/>
          </a:p>
          <a:p>
            <a:r>
              <a:rPr lang="en-US" altLang="ko-KR" b="1" dirty="0"/>
              <a:t>git</a:t>
            </a:r>
            <a:r>
              <a:rPr lang="ko-KR" altLang="en-US" b="1" dirty="0"/>
              <a:t> </a:t>
            </a:r>
            <a:r>
              <a:rPr lang="en-US" altLang="ko-KR" b="1" dirty="0"/>
              <a:t>repo</a:t>
            </a:r>
            <a:r>
              <a:rPr lang="ko-KR" altLang="en-US" b="1" dirty="0"/>
              <a:t> 에 </a:t>
            </a:r>
            <a:r>
              <a:rPr lang="en-US" altLang="ko-KR" b="1" dirty="0"/>
              <a:t>push </a:t>
            </a:r>
            <a:r>
              <a:rPr lang="ko-KR" altLang="en-US" b="1" dirty="0" err="1"/>
              <a:t>될때</a:t>
            </a:r>
            <a:r>
              <a:rPr lang="ko-KR" altLang="en-US" b="1" dirty="0"/>
              <a:t> 이를 감지하고 </a:t>
            </a:r>
            <a:r>
              <a:rPr lang="en-US" altLang="ko-KR" dirty="0"/>
              <a:t>AWS Secrets Manager </a:t>
            </a:r>
            <a:r>
              <a:rPr lang="ko-KR" altLang="en-US" dirty="0"/>
              <a:t>에 백업</a:t>
            </a:r>
            <a:r>
              <a:rPr lang="en-US" altLang="ko-KR" dirty="0"/>
              <a:t>, </a:t>
            </a:r>
            <a:r>
              <a:rPr lang="ko-KR" altLang="en-US" dirty="0"/>
              <a:t>연동시키면서 </a:t>
            </a:r>
            <a:r>
              <a:rPr lang="en-US" altLang="ko-KR" dirty="0"/>
              <a:t>external secrets </a:t>
            </a:r>
            <a:r>
              <a:rPr lang="ko-KR" altLang="en-US" dirty="0"/>
              <a:t>라는 오픈소스와 연동 시켜 </a:t>
            </a:r>
            <a:r>
              <a:rPr lang="ko-KR" altLang="en-US" b="1" dirty="0" err="1">
                <a:solidFill>
                  <a:srgbClr val="FF0000"/>
                </a:solidFill>
              </a:rPr>
              <a:t>쿠버네티스</a:t>
            </a:r>
            <a:r>
              <a:rPr lang="ko-KR" altLang="en-US" b="1" dirty="0">
                <a:solidFill>
                  <a:srgbClr val="FF0000"/>
                </a:solidFill>
              </a:rPr>
              <a:t> 클러스터 내부의 </a:t>
            </a:r>
            <a:r>
              <a:rPr lang="en-US" altLang="ko-KR" b="1" dirty="0">
                <a:solidFill>
                  <a:srgbClr val="FF0000"/>
                </a:solidFill>
              </a:rPr>
              <a:t>secrets </a:t>
            </a:r>
            <a:r>
              <a:rPr lang="ko-KR" altLang="en-US" b="1" dirty="0">
                <a:solidFill>
                  <a:srgbClr val="FF0000"/>
                </a:solidFill>
              </a:rPr>
              <a:t>로 생성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연동 시키는 툴을 개발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C418F-4BB1-CB9A-C1A6-AE5A68E9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5AAFB84-D389-09FC-A543-1BB9ECED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목차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A9F5AC6-1BE2-0F74-207A-1B145AA1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286" y="1834334"/>
            <a:ext cx="9437914" cy="388719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Deploy server &amp; client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배포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Inspection System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점검 관리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Secrets Manager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암호 툴 </a:t>
            </a:r>
            <a:r>
              <a:rPr lang="en-US" altLang="ko-KR" sz="1800" dirty="0">
                <a:latin typeface="+mj-ea"/>
                <a:ea typeface="+mj-ea"/>
              </a:rPr>
              <a:t>– k8s</a:t>
            </a:r>
            <a:r>
              <a:rPr lang="ko-KR" altLang="en-US" sz="1800" dirty="0">
                <a:latin typeface="+mj-ea"/>
                <a:ea typeface="+mj-ea"/>
              </a:rPr>
              <a:t> 연동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Helper &amp; Admin server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사내 암호 데스크탑 앱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Vansinetes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 err="1">
                <a:latin typeface="+mj-ea"/>
                <a:ea typeface="+mj-ea"/>
              </a:rPr>
              <a:t>쿠버네티스</a:t>
            </a:r>
            <a:r>
              <a:rPr lang="ko-KR" altLang="en-US" sz="1800" dirty="0">
                <a:latin typeface="+mj-ea"/>
                <a:ea typeface="+mj-ea"/>
              </a:rPr>
              <a:t> 클러스터 자동 구축 툴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CDE36-F50C-F093-D468-B92F8B775410}"/>
              </a:ext>
            </a:extLst>
          </p:cNvPr>
          <p:cNvSpPr txBox="1"/>
          <p:nvPr/>
        </p:nvSpPr>
        <p:spPr>
          <a:xfrm>
            <a:off x="9562014" y="1550857"/>
            <a:ext cx="2699657" cy="417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----- 3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----- 9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----- 18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----- 24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----- 38</a:t>
            </a:r>
          </a:p>
        </p:txBody>
      </p:sp>
    </p:spTree>
    <p:extLst>
      <p:ext uri="{BB962C8B-B14F-4D97-AF65-F5344CB8AC3E}">
        <p14:creationId xmlns:p14="http://schemas.microsoft.com/office/powerpoint/2010/main" val="221698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9A5CE-2E8A-7760-5B4E-9926DDEC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2" y="487680"/>
            <a:ext cx="9074912" cy="637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CAA74-1A77-DEF7-F2E0-8D6A622BB417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CC6CF-EF13-1C89-4DF0-E24677D1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7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73BD491-B78A-BDDA-773D-D5A64C68CE8F}"/>
              </a:ext>
            </a:extLst>
          </p:cNvPr>
          <p:cNvGrpSpPr/>
          <p:nvPr/>
        </p:nvGrpSpPr>
        <p:grpSpPr>
          <a:xfrm>
            <a:off x="275001" y="1505767"/>
            <a:ext cx="6212886" cy="4199649"/>
            <a:chOff x="562384" y="616676"/>
            <a:chExt cx="6212886" cy="41996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7033BA-9DC6-219A-374A-80CC8D8A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84" y="2689045"/>
              <a:ext cx="6212886" cy="212728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984556-05BE-73D2-A69C-AF72E78E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093" y="616676"/>
              <a:ext cx="4396877" cy="21554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533544" y="1404452"/>
            <a:ext cx="5475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in-memory type </a:t>
            </a:r>
            <a:r>
              <a:rPr lang="ko-KR" altLang="en-US" b="1" dirty="0"/>
              <a:t>에 대한 인터페이스 구현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중요한 정보들을 다루는 만큼</a:t>
            </a:r>
            <a:r>
              <a:rPr lang="en-US" altLang="ko-KR" dirty="0"/>
              <a:t>, </a:t>
            </a:r>
            <a:r>
              <a:rPr lang="ko-KR" altLang="en-US" dirty="0"/>
              <a:t>암호들이 담긴 </a:t>
            </a:r>
            <a:r>
              <a:rPr lang="en-US" altLang="ko-KR" dirty="0"/>
              <a:t>repository</a:t>
            </a:r>
            <a:r>
              <a:rPr lang="ko-KR" altLang="en-US" dirty="0"/>
              <a:t>를 서버의 </a:t>
            </a:r>
            <a:r>
              <a:rPr lang="en-US" altLang="ko-KR" dirty="0"/>
              <a:t>disk 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메모리에도 </a:t>
            </a:r>
            <a:r>
              <a:rPr lang="en-US" altLang="ko-KR" dirty="0"/>
              <a:t>clone </a:t>
            </a:r>
            <a:r>
              <a:rPr lang="ko-KR" altLang="en-US" dirty="0"/>
              <a:t>해서 다룰 수 있도록 </a:t>
            </a:r>
            <a:r>
              <a:rPr lang="en-US" altLang="ko-KR" dirty="0"/>
              <a:t>go-git</a:t>
            </a:r>
            <a:r>
              <a:rPr lang="ko-KR" altLang="en-US" dirty="0"/>
              <a:t>의 인메모리 기능을 통한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환경변수를 통해 기존 방식인 디스크 방식을 사용할 지 인메모리 방식을 사용할지 서버 구동시에 선택할 수 있도록 개발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EA884-BAB1-5DE9-00B9-BC5C9877468E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8DC85-4528-95DC-5013-7D25D54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61CD0D-F4C7-CE68-DCBA-F950E444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" y="1552795"/>
            <a:ext cx="4601169" cy="4665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BAC010-DE4E-2592-0E2F-2A799BD6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8" y="788315"/>
            <a:ext cx="4601169" cy="76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C3646-F9FE-808A-B8F3-32AD41DA3D52}"/>
              </a:ext>
            </a:extLst>
          </p:cNvPr>
          <p:cNvSpPr txBox="1"/>
          <p:nvPr/>
        </p:nvSpPr>
        <p:spPr>
          <a:xfrm>
            <a:off x="5634446" y="701234"/>
            <a:ext cx="6278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</a:t>
            </a:r>
            <a:r>
              <a:rPr lang="en-US" altLang="ko-KR" b="1" dirty="0"/>
              <a:t>(All) </a:t>
            </a:r>
            <a:r>
              <a:rPr lang="ko-KR" altLang="en-US" b="1" dirty="0"/>
              <a:t>동기화 및 추적</a:t>
            </a:r>
            <a:r>
              <a:rPr lang="en-US" altLang="ko-KR" b="1" dirty="0"/>
              <a:t>(Track) </a:t>
            </a:r>
            <a:r>
              <a:rPr lang="ko-KR" altLang="en-US" b="1" dirty="0"/>
              <a:t>동기화 모드 설계 및 개발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repository push </a:t>
            </a:r>
            <a:r>
              <a:rPr lang="ko-KR" altLang="en-US" dirty="0"/>
              <a:t>시점에 매번 모든 시크릿을 </a:t>
            </a:r>
            <a:r>
              <a:rPr lang="ko-KR" altLang="en-US" dirty="0" err="1"/>
              <a:t>복호화하여</a:t>
            </a:r>
            <a:r>
              <a:rPr lang="ko-KR" altLang="en-US" dirty="0"/>
              <a:t> 연동하는 것은 리소스 상으로 비효율적이기에 </a:t>
            </a:r>
            <a:r>
              <a:rPr lang="ko-KR" altLang="en-US" b="1" dirty="0"/>
              <a:t>서버 기준 </a:t>
            </a:r>
            <a:r>
              <a:rPr lang="en-US" altLang="ko-KR" b="1" dirty="0"/>
              <a:t>repository</a:t>
            </a:r>
            <a:r>
              <a:rPr lang="ko-KR" altLang="en-US" b="1" dirty="0"/>
              <a:t> 에서 가장 최근 </a:t>
            </a:r>
            <a:r>
              <a:rPr lang="ko-KR" altLang="en-US" b="1" dirty="0" err="1"/>
              <a:t>커밋만을</a:t>
            </a:r>
            <a:r>
              <a:rPr lang="ko-KR" altLang="en-US" b="1" dirty="0"/>
              <a:t> </a:t>
            </a:r>
            <a:r>
              <a:rPr lang="en-US" altLang="ko-KR" b="1" dirty="0"/>
              <a:t>fetch </a:t>
            </a:r>
            <a:r>
              <a:rPr lang="ko-KR" altLang="en-US" b="1" dirty="0"/>
              <a:t>하고 </a:t>
            </a:r>
            <a:r>
              <a:rPr lang="en-US" altLang="ko-KR" b="1" dirty="0"/>
              <a:t>checkout </a:t>
            </a:r>
            <a:r>
              <a:rPr lang="ko-KR" altLang="en-US" b="1" dirty="0"/>
              <a:t>전과 후의 변경점을 추적해서 반영하는 추적 동기화 모드</a:t>
            </a:r>
            <a:r>
              <a:rPr lang="ko-KR" altLang="en-US" dirty="0"/>
              <a:t>와 필요시에 </a:t>
            </a:r>
            <a:r>
              <a:rPr lang="ko-KR" altLang="en-US" b="1" dirty="0"/>
              <a:t>모든 시크릿을 전체 동기화 시키는 전체 동기화 모드 각각 개발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95D50-9E69-A583-CB89-7B9C451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99" y="2986602"/>
            <a:ext cx="4601169" cy="375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8F042-2AF9-7DDB-BCA9-092994D04F0A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B0EAEAA-B27E-824E-4056-0A52D1CD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7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951555" y="1482829"/>
            <a:ext cx="4926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gRPC</a:t>
            </a:r>
            <a:r>
              <a:rPr lang="en-US" altLang="ko-KR" b="1" dirty="0"/>
              <a:t> MTLS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각각의 클러스터에 </a:t>
            </a:r>
            <a:r>
              <a:rPr lang="en-US" altLang="ko-KR" dirty="0"/>
              <a:t>post hook </a:t>
            </a:r>
            <a:r>
              <a:rPr lang="ko-KR" altLang="en-US" dirty="0"/>
              <a:t>으로 </a:t>
            </a:r>
            <a:r>
              <a:rPr lang="en-US" altLang="ko-KR" dirty="0"/>
              <a:t>secret store </a:t>
            </a:r>
            <a:r>
              <a:rPr lang="ko-KR" altLang="en-US" dirty="0"/>
              <a:t>에 연동하라는 요청을 보낼 시에 </a:t>
            </a:r>
            <a:r>
              <a:rPr lang="en-US" altLang="ko-KR" dirty="0" err="1"/>
              <a:t>gopass</a:t>
            </a:r>
            <a:r>
              <a:rPr lang="en-US" altLang="ko-KR" dirty="0"/>
              <a:t> secrets manager server </a:t>
            </a:r>
            <a:r>
              <a:rPr lang="ko-KR" altLang="en-US" dirty="0"/>
              <a:t>와 </a:t>
            </a:r>
            <a:r>
              <a:rPr lang="ko-KR" altLang="en-US" b="1" dirty="0"/>
              <a:t>같은 클러스터가 아닌 다른 클러스터로는</a:t>
            </a:r>
            <a:r>
              <a:rPr lang="ko-KR" altLang="en-US" dirty="0"/>
              <a:t> </a:t>
            </a:r>
            <a:r>
              <a:rPr lang="en-US" altLang="ko-KR" dirty="0"/>
              <a:t>VPC peering</a:t>
            </a:r>
            <a:r>
              <a:rPr lang="ko-KR" altLang="en-US" dirty="0"/>
              <a:t>이 </a:t>
            </a:r>
            <a:r>
              <a:rPr lang="ko-KR" altLang="en-US" dirty="0" err="1"/>
              <a:t>안돼있는</a:t>
            </a:r>
            <a:r>
              <a:rPr lang="ko-KR" altLang="en-US" dirty="0"/>
              <a:t> 경우 </a:t>
            </a:r>
            <a:r>
              <a:rPr lang="ko-KR" altLang="en-US" b="1" dirty="0"/>
              <a:t>공개 네트워크를 통해 라우팅 되기 때문에 보안을 강화</a:t>
            </a:r>
            <a:r>
              <a:rPr lang="ko-KR" altLang="en-US" dirty="0"/>
              <a:t>하기 위해 </a:t>
            </a:r>
            <a:r>
              <a:rPr lang="en-US" altLang="ko-KR" dirty="0"/>
              <a:t>OpenSSL</a:t>
            </a:r>
            <a:r>
              <a:rPr lang="ko-KR" altLang="en-US" dirty="0"/>
              <a:t>로 </a:t>
            </a:r>
            <a:r>
              <a:rPr lang="en-US" altLang="ko-KR" b="1" dirty="0">
                <a:solidFill>
                  <a:srgbClr val="FF0000"/>
                </a:solidFill>
              </a:rPr>
              <a:t>Self Signed CA Certificate </a:t>
            </a:r>
            <a:r>
              <a:rPr lang="ko-KR" altLang="en-US" b="1" dirty="0">
                <a:solidFill>
                  <a:srgbClr val="FF0000"/>
                </a:solidFill>
              </a:rPr>
              <a:t>및 하위 인증서 생성하여 서버 및 클라이언트 각각 적용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상호 </a:t>
            </a:r>
            <a:r>
              <a:rPr lang="en-US" altLang="ko-KR" dirty="0"/>
              <a:t>TLS </a:t>
            </a:r>
            <a:r>
              <a:rPr lang="ko-KR" altLang="en-US" dirty="0"/>
              <a:t>적용하여 서버와 클라이언트간 서로를 인증하여 보안성 극대화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29C3C-EA56-BC61-1C3B-4E6AFE6E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04452"/>
            <a:ext cx="6634682" cy="4551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34481-D682-940D-A57C-CA64338A3B19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371B6-29CE-AF9B-772A-4BC7589F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278670"/>
            <a:ext cx="87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Helper &amp; Admin server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사내 암호 데스크탑 앱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853549"/>
            <a:ext cx="5826036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24.07 - 10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WebView </a:t>
            </a:r>
            <a:r>
              <a:rPr lang="ko-KR" altLang="en-US" dirty="0"/>
              <a:t>기반 </a:t>
            </a:r>
            <a:r>
              <a:rPr lang="ko-KR" altLang="en-US" b="1" dirty="0"/>
              <a:t>크로스플랫폼 데스크탑 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본인 기여도</a:t>
            </a:r>
            <a:r>
              <a:rPr lang="en-US" altLang="ko-KR" dirty="0"/>
              <a:t>: 95%)</a:t>
            </a:r>
          </a:p>
          <a:p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Golang(40%), JavaScript(54%), TypeScript(5%), C++(1%)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wails, echo, express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channel, go-git, OAuth2, goroutine, </a:t>
            </a:r>
            <a:r>
              <a:rPr lang="en-US" altLang="ko-KR" dirty="0" err="1"/>
              <a:t>yaml</a:t>
            </a:r>
            <a:r>
              <a:rPr lang="en-US" altLang="ko-KR" dirty="0"/>
              <a:t>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dirty="0" err="1"/>
              <a:t>Makefile</a:t>
            </a:r>
            <a:r>
              <a:rPr lang="en-US" altLang="ko-KR" dirty="0"/>
              <a:t>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</a:t>
            </a:r>
            <a:r>
              <a:rPr lang="en-US" altLang="ko-KR" dirty="0"/>
              <a:t> </a:t>
            </a:r>
            <a:r>
              <a:rPr lang="en-US" altLang="ko-KR" b="1" dirty="0" err="1"/>
              <a:t>pty</a:t>
            </a:r>
            <a:r>
              <a:rPr lang="en-US" altLang="ko-KR" b="1" dirty="0"/>
              <a:t> server, web terminal,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QR code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9F81E4-7542-8DCB-4C93-AC69CD63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27" y="1249683"/>
            <a:ext cx="5901673" cy="418446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AEE2C6-8E11-88D4-E552-FB129E3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사용하기 위해서</a:t>
            </a:r>
            <a:r>
              <a:rPr lang="ko-KR" altLang="en-US" dirty="0"/>
              <a:t>는 각자의 로컬에서 </a:t>
            </a:r>
            <a:r>
              <a:rPr lang="en-US" altLang="ko-KR" dirty="0" err="1"/>
              <a:t>gpg</a:t>
            </a:r>
            <a:r>
              <a:rPr lang="ko-KR" altLang="en-US" dirty="0"/>
              <a:t> </a:t>
            </a:r>
            <a:r>
              <a:rPr lang="ko-KR" altLang="en-US" dirty="0" err="1"/>
              <a:t>암호키</a:t>
            </a:r>
            <a:r>
              <a:rPr lang="en-US" altLang="ko-KR" dirty="0"/>
              <a:t>, </a:t>
            </a:r>
            <a:r>
              <a:rPr lang="ko-KR" altLang="en-US" dirty="0"/>
              <a:t>공개키를 각각 생성 후 공개키를 관리자에게 </a:t>
            </a:r>
            <a:r>
              <a:rPr lang="ko-KR" altLang="en-US" dirty="0" err="1"/>
              <a:t>전달해야하고</a:t>
            </a:r>
            <a:r>
              <a:rPr lang="en-US" altLang="ko-KR" dirty="0"/>
              <a:t>, </a:t>
            </a:r>
            <a:r>
              <a:rPr lang="ko-KR" altLang="en-US" dirty="0"/>
              <a:t>시크릿을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 위해서는 </a:t>
            </a:r>
            <a:r>
              <a:rPr lang="en-US" altLang="ko-KR" dirty="0" err="1"/>
              <a:t>Gopass</a:t>
            </a:r>
            <a:r>
              <a:rPr lang="en-US" altLang="ko-KR" dirty="0"/>
              <a:t> CLI</a:t>
            </a:r>
            <a:r>
              <a:rPr lang="ko-KR" altLang="en-US" dirty="0"/>
              <a:t>를 사용하거나 </a:t>
            </a:r>
            <a:r>
              <a:rPr lang="en-US" altLang="ko-KR" dirty="0" err="1"/>
              <a:t>gopass-ui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사용해야 하는데</a:t>
            </a:r>
            <a:r>
              <a:rPr lang="en-US" altLang="ko-KR" dirty="0"/>
              <a:t>, CLI</a:t>
            </a:r>
            <a:r>
              <a:rPr lang="ko-KR" altLang="en-US" dirty="0"/>
              <a:t>를 사용하기에는 일부 개발자들도 </a:t>
            </a:r>
            <a:r>
              <a:rPr lang="en-US" altLang="ko-KR" dirty="0"/>
              <a:t>CLI</a:t>
            </a:r>
            <a:r>
              <a:rPr lang="ko-KR" altLang="en-US" dirty="0"/>
              <a:t>를 사용하기를 꺼려하고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툴은 윈도우에서 정상적으로 작동 </a:t>
            </a:r>
            <a:r>
              <a:rPr lang="ko-KR" altLang="en-US" dirty="0" err="1"/>
              <a:t>안하는</a:t>
            </a:r>
            <a:r>
              <a:rPr lang="ko-KR" altLang="en-US" dirty="0"/>
              <a:t> 문제가 있었습니다</a:t>
            </a:r>
            <a:r>
              <a:rPr lang="en-US" altLang="ko-KR" dirty="0"/>
              <a:t>. </a:t>
            </a:r>
            <a:r>
              <a:rPr lang="ko-KR" altLang="en-US" dirty="0"/>
              <a:t>더불어 </a:t>
            </a:r>
            <a:r>
              <a:rPr lang="ko-KR" altLang="en-US" b="1" dirty="0"/>
              <a:t>전사적으로 사용 가능한 리서치 해보라는 지시</a:t>
            </a:r>
            <a:r>
              <a:rPr lang="ko-KR" altLang="en-US" dirty="0"/>
              <a:t>에 역시 </a:t>
            </a:r>
            <a:r>
              <a:rPr lang="ko-KR" altLang="en-US" b="1" dirty="0"/>
              <a:t>다른 여러 툴들을 조사했으나</a:t>
            </a:r>
            <a:r>
              <a:rPr lang="ko-KR" altLang="en-US" dirty="0"/>
              <a:t> 모두 이런 저런 </a:t>
            </a:r>
            <a:r>
              <a:rPr lang="ko-KR" altLang="en-US" b="1" dirty="0"/>
              <a:t>문제를 가지고 있어 전사화 시키기에는 어려움</a:t>
            </a:r>
            <a:r>
              <a:rPr lang="ko-KR" altLang="en-US" dirty="0"/>
              <a:t>이 있었습니다</a:t>
            </a:r>
            <a:r>
              <a:rPr lang="en-US" altLang="ko-KR" dirty="0"/>
              <a:t>. </a:t>
            </a:r>
            <a:r>
              <a:rPr lang="ko-KR" altLang="en-US" dirty="0"/>
              <a:t>이러한 상황 속에서 과거 이미 데스크탑 어플리케이션을 개발한 바 있기 때문에 </a:t>
            </a:r>
            <a:r>
              <a:rPr lang="ko-KR" altLang="en-US" b="1" dirty="0"/>
              <a:t>충분히 개발 가능할 거라는 확신이 있어 직접 만들기로 결정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583467" y="4182527"/>
            <a:ext cx="11747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최대한 </a:t>
            </a:r>
            <a:r>
              <a:rPr lang="en-US" altLang="ko-KR" dirty="0"/>
              <a:t>CLI </a:t>
            </a:r>
            <a:r>
              <a:rPr lang="ko-KR" altLang="en-US" dirty="0"/>
              <a:t>및 다른 프로그램 사용 없이 다양한 기능을 탑재한 </a:t>
            </a:r>
            <a:r>
              <a:rPr lang="en-US" altLang="ko-KR" b="1" dirty="0">
                <a:solidFill>
                  <a:srgbClr val="FF0000"/>
                </a:solidFill>
              </a:rPr>
              <a:t>OS </a:t>
            </a:r>
            <a:r>
              <a:rPr lang="ko-KR" altLang="en-US" b="1" dirty="0">
                <a:solidFill>
                  <a:srgbClr val="FF0000"/>
                </a:solidFill>
              </a:rPr>
              <a:t>크로스 플랫폼 데스크탑 어플리케이션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새로 들어온 </a:t>
            </a:r>
            <a:r>
              <a:rPr lang="ko-KR" altLang="en-US" b="1" dirty="0"/>
              <a:t>신입 개발자도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손쉽게 사용할 수 있을 정도를 가정해 개발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예기치 못한 에러가 발생한 경우 </a:t>
            </a:r>
            <a:r>
              <a:rPr lang="en-US" altLang="ko-KR" b="1" dirty="0"/>
              <a:t>log</a:t>
            </a:r>
            <a:r>
              <a:rPr lang="ko-KR" altLang="en-US" b="1" dirty="0"/>
              <a:t>를 볼 수 있는</a:t>
            </a:r>
            <a:r>
              <a:rPr lang="en-US" altLang="ko-KR" b="1" dirty="0"/>
              <a:t> viewer</a:t>
            </a:r>
            <a:r>
              <a:rPr lang="ko-KR" altLang="en-US" b="1" dirty="0"/>
              <a:t>와 </a:t>
            </a:r>
            <a:r>
              <a:rPr lang="en-US" altLang="ko-KR" b="1" dirty="0"/>
              <a:t>log download </a:t>
            </a:r>
            <a:r>
              <a:rPr lang="ko-KR" altLang="en-US" b="1" dirty="0"/>
              <a:t>기능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 생성시에 본인 로컬 </a:t>
            </a:r>
            <a:r>
              <a:rPr lang="en-US" altLang="ko-KR" dirty="0" err="1"/>
              <a:t>gpg</a:t>
            </a:r>
            <a:r>
              <a:rPr lang="en-US" altLang="ko-KR" dirty="0"/>
              <a:t> key list</a:t>
            </a:r>
            <a:r>
              <a:rPr lang="ko-KR" altLang="en-US" dirty="0"/>
              <a:t>에 등록 돼야 함</a:t>
            </a:r>
            <a:r>
              <a:rPr lang="en-US" altLang="ko-KR" dirty="0"/>
              <a:t>. </a:t>
            </a:r>
            <a:r>
              <a:rPr lang="ko-KR" altLang="en-US" b="1" dirty="0"/>
              <a:t>공개키는 관리자에게 전송할 수 있도록 업로드 기능 </a:t>
            </a:r>
            <a:r>
              <a:rPr lang="ko-KR" altLang="en-US" dirty="0"/>
              <a:t>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컴퓨터 사용 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재택</a:t>
            </a:r>
            <a:r>
              <a:rPr lang="en-US" altLang="ko-KR" dirty="0"/>
              <a:t>) </a:t>
            </a:r>
            <a:r>
              <a:rPr lang="ko-KR" altLang="en-US" b="1" dirty="0"/>
              <a:t>본인 키를 해당 컴퓨터로 이전 가능 </a:t>
            </a:r>
            <a:r>
              <a:rPr lang="ko-KR" altLang="en-US" dirty="0"/>
              <a:t>해야함</a:t>
            </a:r>
            <a:r>
              <a:rPr lang="en-US" altLang="ko-KR" dirty="0"/>
              <a:t>.(key export,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key import</a:t>
            </a:r>
            <a:r>
              <a:rPr lang="ko-KR" altLang="en-US" dirty="0"/>
              <a:t>를 대비한 </a:t>
            </a:r>
            <a:r>
              <a:rPr lang="en-US" altLang="ko-KR" b="1" dirty="0" err="1"/>
              <a:t>Qr</a:t>
            </a:r>
            <a:r>
              <a:rPr lang="en-US" altLang="ko-KR" b="1" dirty="0"/>
              <a:t> Code </a:t>
            </a:r>
            <a:r>
              <a:rPr lang="ko-KR" altLang="en-US" b="1" dirty="0"/>
              <a:t>기능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Secret store(repository) clone</a:t>
            </a:r>
            <a:r>
              <a:rPr lang="ko-KR" altLang="en-US" b="1" dirty="0"/>
              <a:t> 및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mount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시크릿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 기능</a:t>
            </a: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EB130-1E2D-37F9-CF3B-A904F3DE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D5D3E5-7005-B4AE-F41D-7524F1DF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0" y="478971"/>
            <a:ext cx="2075244" cy="63006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722E16-65B9-8710-DCCB-7327033C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9" y="478971"/>
            <a:ext cx="1919285" cy="6304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FFB24B-676B-9E05-A9A9-9BA1CC537F01}"/>
              </a:ext>
            </a:extLst>
          </p:cNvPr>
          <p:cNvSpPr txBox="1"/>
          <p:nvPr/>
        </p:nvSpPr>
        <p:spPr>
          <a:xfrm>
            <a:off x="6096000" y="1719197"/>
            <a:ext cx="5516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Wails</a:t>
            </a:r>
            <a:r>
              <a:rPr lang="ko-KR" altLang="en-US" b="1" dirty="0"/>
              <a:t> 프레임워크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크로스플랫폼 데스크탑 어플리케이션 개발이 가능한 </a:t>
            </a:r>
            <a:r>
              <a:rPr lang="en-US" altLang="ko-KR" dirty="0"/>
              <a:t>Wails </a:t>
            </a:r>
            <a:r>
              <a:rPr lang="ko-KR" altLang="en-US" dirty="0"/>
              <a:t>프레임워크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백엔드는</a:t>
            </a:r>
            <a:r>
              <a:rPr lang="ko-KR" altLang="en-US" b="1" dirty="0"/>
              <a:t> </a:t>
            </a:r>
            <a:r>
              <a:rPr lang="en-US" altLang="ko-KR" b="1" dirty="0"/>
              <a:t>Golang </a:t>
            </a:r>
            <a:r>
              <a:rPr lang="ko-KR" altLang="en-US" b="1" dirty="0"/>
              <a:t>사용</a:t>
            </a:r>
            <a:r>
              <a:rPr lang="en-US" altLang="ko-KR" b="1" dirty="0"/>
              <a:t>, </a:t>
            </a:r>
            <a:r>
              <a:rPr lang="ko-KR" altLang="en-US" b="1" dirty="0" err="1"/>
              <a:t>프론트엔드는</a:t>
            </a:r>
            <a:r>
              <a:rPr lang="ko-KR" altLang="en-US" b="1" dirty="0"/>
              <a:t> </a:t>
            </a:r>
            <a:r>
              <a:rPr lang="en-US" altLang="ko-KR" b="1" dirty="0"/>
              <a:t>React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에 따라 빌드 대상 파일을 다르게 지정 가능하고</a:t>
            </a:r>
            <a:r>
              <a:rPr lang="en-US" altLang="ko-KR" dirty="0"/>
              <a:t>, </a:t>
            </a:r>
            <a:r>
              <a:rPr lang="ko-KR" altLang="en-US" dirty="0"/>
              <a:t>바이너리로 빌드해서 별도 런타임을 필요로 하지 않는 </a:t>
            </a:r>
            <a:r>
              <a:rPr lang="en-US" altLang="ko-KR" dirty="0"/>
              <a:t>Golang </a:t>
            </a:r>
            <a:r>
              <a:rPr lang="ko-KR" altLang="en-US" dirty="0"/>
              <a:t>이 </a:t>
            </a:r>
            <a:r>
              <a:rPr lang="ko-KR" altLang="en-US" dirty="0" err="1"/>
              <a:t>백엔드로</a:t>
            </a:r>
            <a:r>
              <a:rPr lang="ko-KR" altLang="en-US" dirty="0"/>
              <a:t> 사용하기 적합했으며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공통 </a:t>
            </a:r>
            <a:r>
              <a:rPr lang="ko-KR" altLang="en-US" dirty="0" err="1"/>
              <a:t>모달</a:t>
            </a:r>
            <a:r>
              <a:rPr lang="en-US" altLang="ko-KR" dirty="0"/>
              <a:t>, </a:t>
            </a:r>
            <a:r>
              <a:rPr lang="ko-KR" altLang="en-US" dirty="0"/>
              <a:t>공통 화면구성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퍼블릭 키</a:t>
            </a:r>
            <a:r>
              <a:rPr lang="en-US" altLang="ko-KR" dirty="0"/>
              <a:t>, </a:t>
            </a:r>
            <a:r>
              <a:rPr lang="ko-KR" altLang="en-US" dirty="0" err="1"/>
              <a:t>프라이빗</a:t>
            </a:r>
            <a:r>
              <a:rPr lang="ko-KR" altLang="en-US" dirty="0"/>
              <a:t> 키 리스트</a:t>
            </a:r>
            <a:r>
              <a:rPr lang="en-US" altLang="ko-KR" dirty="0"/>
              <a:t>) </a:t>
            </a:r>
            <a:r>
              <a:rPr lang="ko-KR" altLang="en-US" dirty="0"/>
              <a:t>들을 컴포넌트화 하여 재사용하기 좋은 </a:t>
            </a:r>
            <a:r>
              <a:rPr lang="en-US" altLang="ko-KR" dirty="0"/>
              <a:t>React.js </a:t>
            </a:r>
            <a:r>
              <a:rPr lang="ko-KR" altLang="en-US" dirty="0"/>
              <a:t>를 </a:t>
            </a:r>
            <a:r>
              <a:rPr lang="ko-KR" altLang="en-US" dirty="0" err="1"/>
              <a:t>프론트엔드로</a:t>
            </a:r>
            <a:r>
              <a:rPr lang="ko-KR" altLang="en-US" dirty="0"/>
              <a:t> 선택해서 개발했습니다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05271-AE60-0884-207B-C57EC7774A6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E5F6D296-43B4-DD1E-8973-45760770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1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DF87C3-E112-C5C1-4730-FB32F9C6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5" y="1208876"/>
            <a:ext cx="5876315" cy="4148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8CA5F-D2E2-D06A-F5EF-02DA9EF0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08877"/>
            <a:ext cx="5765074" cy="414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2100942" y="5698571"/>
            <a:ext cx="79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화면</a:t>
            </a:r>
            <a:br>
              <a:rPr lang="en-US" altLang="ko-KR" dirty="0"/>
            </a:br>
            <a:r>
              <a:rPr lang="en-US" altLang="ko-KR" dirty="0"/>
              <a:t>(inspection system </a:t>
            </a:r>
            <a:r>
              <a:rPr lang="ko-KR" altLang="en-US" dirty="0"/>
              <a:t>개발 경험 적용 </a:t>
            </a:r>
            <a:r>
              <a:rPr lang="en-US" altLang="ko-KR" dirty="0"/>
              <a:t>– </a:t>
            </a:r>
            <a:r>
              <a:rPr lang="ko-KR" altLang="en-US" dirty="0"/>
              <a:t>브라우저 </a:t>
            </a:r>
            <a:r>
              <a:rPr lang="en-US" altLang="ko-KR" dirty="0"/>
              <a:t>redirect</a:t>
            </a:r>
            <a:r>
              <a:rPr lang="ko-KR" altLang="en-US" dirty="0"/>
              <a:t> 통한 </a:t>
            </a:r>
            <a:r>
              <a:rPr lang="en-US" altLang="ko-KR" dirty="0"/>
              <a:t>oauth2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B6DBE-F2FD-0F5A-A7A7-5C8576DC91C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B91294-100A-56F1-C16F-B19F09C3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7899129" y="2023997"/>
            <a:ext cx="3865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 뷰어 및 다운로드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에러 발생 시 로그 다운로드</a:t>
            </a:r>
            <a:r>
              <a:rPr lang="en-US" altLang="ko-KR" dirty="0"/>
              <a:t>, </a:t>
            </a:r>
            <a:r>
              <a:rPr lang="ko-KR" altLang="en-US" dirty="0"/>
              <a:t>관리자 전송하여 관리자가 해당 로그를 분석 가능하도록 가정해서 기능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시에는 기본 </a:t>
            </a:r>
            <a:r>
              <a:rPr lang="en-US" altLang="ko-KR" dirty="0"/>
              <a:t>Log Level: info </a:t>
            </a:r>
            <a:r>
              <a:rPr lang="ko-KR" altLang="en-US" dirty="0"/>
              <a:t>이나</a:t>
            </a:r>
            <a:r>
              <a:rPr lang="en-US" altLang="ko-KR" dirty="0"/>
              <a:t>,</a:t>
            </a:r>
            <a:r>
              <a:rPr lang="ko-KR" altLang="en-US" dirty="0"/>
              <a:t> 프로그램 실행 시 </a:t>
            </a:r>
            <a:r>
              <a:rPr lang="en-US" altLang="ko-KR" dirty="0"/>
              <a:t>flag argument</a:t>
            </a:r>
            <a:r>
              <a:rPr lang="ko-KR" altLang="en-US" dirty="0"/>
              <a:t>로 변경해서</a:t>
            </a:r>
            <a:r>
              <a:rPr lang="en-US" altLang="ko-KR" dirty="0"/>
              <a:t> </a:t>
            </a:r>
            <a:r>
              <a:rPr lang="ko-KR" altLang="en-US" dirty="0"/>
              <a:t>실행 가능하도록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70E9C-065A-AD93-DF32-46718A38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6" y="751464"/>
            <a:ext cx="7505878" cy="5355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40E13-2810-8EA0-3135-E7E660CFAE53}"/>
              </a:ext>
            </a:extLst>
          </p:cNvPr>
          <p:cNvSpPr txBox="1"/>
          <p:nvPr/>
        </p:nvSpPr>
        <p:spPr>
          <a:xfrm>
            <a:off x="4123508" y="6242477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 페이지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E95DE-9D84-A3DC-AE42-A5C9C91D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7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D2A2EA-9537-E1C8-7D4B-72A3A386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78" y="601836"/>
            <a:ext cx="7753556" cy="549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54779-5B47-50DD-A2CE-97EEBCE75FE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18B0CD5-DA54-E0A0-B3F3-6EB7BCB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57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Deploy server &amp; client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배포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24.01 - 02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</a:t>
            </a:r>
            <a:r>
              <a:rPr lang="ko-KR" altLang="en-US" dirty="0"/>
              <a:t> </a:t>
            </a:r>
            <a:r>
              <a:rPr lang="en-US" altLang="ko-KR" dirty="0"/>
              <a:t>exec, goroutine, </a:t>
            </a:r>
            <a:r>
              <a:rPr lang="en-US" altLang="ko-KR" dirty="0" err="1"/>
              <a:t>gRPC</a:t>
            </a:r>
            <a:r>
              <a:rPr lang="en-US" altLang="ko-KR" dirty="0"/>
              <a:t> TLS,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, http Request,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F638AA-6939-5E38-1F0B-35540EC7C0E0}"/>
              </a:ext>
            </a:extLst>
          </p:cNvPr>
          <p:cNvGrpSpPr/>
          <p:nvPr/>
        </p:nvGrpSpPr>
        <p:grpSpPr>
          <a:xfrm>
            <a:off x="6908863" y="202666"/>
            <a:ext cx="4751914" cy="3554746"/>
            <a:chOff x="6908863" y="97536"/>
            <a:chExt cx="5153025" cy="36853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0CD8D9-B9BB-A9A8-CF19-CBCB532A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8863" y="430133"/>
              <a:ext cx="5153025" cy="3352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32814-B16F-B915-EF36-7F5ED1631618}"/>
                </a:ext>
              </a:extLst>
            </p:cNvPr>
            <p:cNvSpPr txBox="1"/>
            <p:nvPr/>
          </p:nvSpPr>
          <p:spPr>
            <a:xfrm>
              <a:off x="6908863" y="97536"/>
              <a:ext cx="99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C5E512-BB73-D0E3-E7B9-351C46CF2E5F}"/>
              </a:ext>
            </a:extLst>
          </p:cNvPr>
          <p:cNvGrpSpPr/>
          <p:nvPr/>
        </p:nvGrpSpPr>
        <p:grpSpPr>
          <a:xfrm>
            <a:off x="6908863" y="3824713"/>
            <a:ext cx="4185857" cy="2397034"/>
            <a:chOff x="7469981" y="3925824"/>
            <a:chExt cx="4400550" cy="27409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C02E92-DB96-CD1B-C724-35B58BCB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9981" y="4190238"/>
              <a:ext cx="4400550" cy="2476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25CD95-22BA-CD80-6C50-340CB0103BF8}"/>
                </a:ext>
              </a:extLst>
            </p:cNvPr>
            <p:cNvSpPr txBox="1"/>
            <p:nvPr/>
          </p:nvSpPr>
          <p:spPr>
            <a:xfrm>
              <a:off x="7469981" y="3925824"/>
              <a:ext cx="1113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72742-1A06-DBA6-CBB5-F108B674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61AEA-8B54-9DC8-3B47-170F1F24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814028"/>
            <a:ext cx="9115969" cy="522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2A436-4C78-6824-5E24-216939190B9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CA8E6-555C-CFA9-B135-D3483D2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7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7D43F-DF19-7A45-B91E-55477646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72" y="2532290"/>
            <a:ext cx="3752850" cy="1619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5B4D6B-4BA6-8FD9-C02A-987F1B7C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41" y="2532290"/>
            <a:ext cx="3752850" cy="166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59435-4D5F-7264-CCC5-B924C8D0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491" y="2537192"/>
            <a:ext cx="3990975" cy="163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BA3A4-7591-3B80-6875-F1B1D07CD7F5}"/>
              </a:ext>
            </a:extLst>
          </p:cNvPr>
          <p:cNvSpPr txBox="1"/>
          <p:nvPr/>
        </p:nvSpPr>
        <p:spPr>
          <a:xfrm>
            <a:off x="1093151" y="4170590"/>
            <a:ext cx="1000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</a:t>
            </a:r>
            <a:r>
              <a:rPr lang="ko-KR" altLang="en-US" dirty="0"/>
              <a:t>생성시에 필요한 </a:t>
            </a:r>
            <a:r>
              <a:rPr lang="en-US" altLang="ko-KR" dirty="0"/>
              <a:t>passphrase </a:t>
            </a:r>
            <a:r>
              <a:rPr lang="ko-KR" altLang="en-US" dirty="0"/>
              <a:t>입력 시에 사소할 수 있으나 </a:t>
            </a:r>
            <a:r>
              <a:rPr lang="ko-KR" altLang="en-US" b="1" dirty="0"/>
              <a:t>사용자 편의를 위해</a:t>
            </a:r>
            <a:r>
              <a:rPr lang="ko-KR" altLang="en-US" dirty="0"/>
              <a:t> 조건에 따라 해당 문구 출력되도록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CF003-2923-5F4F-59CE-9B80F5687B7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456A04-F523-E6B4-B742-E5E18056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3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3E840-8AF5-0E07-F3A8-5570C6F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579392"/>
            <a:ext cx="7028906" cy="2643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61D95-DDAA-C586-2F90-51A30742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9" y="3129995"/>
            <a:ext cx="5682479" cy="30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2F4D1-9E50-5429-CBA3-E74DD6813293}"/>
              </a:ext>
            </a:extLst>
          </p:cNvPr>
          <p:cNvSpPr txBox="1"/>
          <p:nvPr/>
        </p:nvSpPr>
        <p:spPr>
          <a:xfrm>
            <a:off x="7752628" y="2120258"/>
            <a:ext cx="3865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Key </a:t>
            </a:r>
            <a:r>
              <a:rPr lang="ko-KR" altLang="en-US" b="1" dirty="0"/>
              <a:t>선택 후 </a:t>
            </a:r>
            <a:r>
              <a:rPr lang="en-US" altLang="ko-KR" b="1" dirty="0"/>
              <a:t>Export, Import</a:t>
            </a:r>
          </a:p>
          <a:p>
            <a:endParaRPr lang="en-US" altLang="ko-KR" b="1" dirty="0"/>
          </a:p>
          <a:p>
            <a:r>
              <a:rPr lang="ko-KR" altLang="en-US" dirty="0"/>
              <a:t>다른 컴퓨터 </a:t>
            </a:r>
            <a:r>
              <a:rPr lang="en-US" altLang="ko-KR" dirty="0"/>
              <a:t>key </a:t>
            </a:r>
            <a:r>
              <a:rPr lang="ko-KR" altLang="en-US" dirty="0"/>
              <a:t>이전 필요 시에 </a:t>
            </a:r>
            <a:r>
              <a:rPr lang="en-US" altLang="ko-KR" dirty="0"/>
              <a:t>export</a:t>
            </a:r>
            <a:r>
              <a:rPr lang="ko-KR" altLang="en-US" dirty="0"/>
              <a:t> 하여 추출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import </a:t>
            </a:r>
            <a:r>
              <a:rPr lang="ko-KR" altLang="en-US" dirty="0"/>
              <a:t>버튼 클릭 시에 파일 불러오기로 로컬에 </a:t>
            </a:r>
            <a:r>
              <a:rPr lang="en-US" altLang="ko-KR" dirty="0"/>
              <a:t>key import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Private key </a:t>
            </a:r>
            <a:r>
              <a:rPr lang="ko-KR" altLang="en-US" dirty="0"/>
              <a:t>의 경우 </a:t>
            </a:r>
            <a:r>
              <a:rPr lang="en-US" altLang="ko-KR" dirty="0"/>
              <a:t>export </a:t>
            </a:r>
            <a:r>
              <a:rPr lang="ko-KR" altLang="en-US" dirty="0"/>
              <a:t>시에 </a:t>
            </a:r>
            <a:r>
              <a:rPr lang="en-US" altLang="ko-KR" dirty="0"/>
              <a:t>key trust </a:t>
            </a:r>
            <a:r>
              <a:rPr lang="ko-KR" altLang="en-US" dirty="0"/>
              <a:t>파일과 합쳐 같이 암호화 저장</a:t>
            </a:r>
            <a:r>
              <a:rPr lang="en-US" altLang="ko-KR" dirty="0"/>
              <a:t>, import </a:t>
            </a:r>
            <a:r>
              <a:rPr lang="ko-KR" altLang="en-US" dirty="0"/>
              <a:t>시에 역순으로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7ACE-880D-A508-9998-CADFBE1011E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8BE952D-D9A9-B0D0-3320-C36A3D17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4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7CD2F3-5D6E-B8C9-2E74-E5A13EAF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2" y="1079863"/>
            <a:ext cx="5966939" cy="4101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E93B8-1826-7312-FAD8-764F5D9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91" y="1079863"/>
            <a:ext cx="5829752" cy="410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3134C-D692-B553-BBD0-B99F2746F3F6}"/>
              </a:ext>
            </a:extLst>
          </p:cNvPr>
          <p:cNvSpPr txBox="1"/>
          <p:nvPr/>
        </p:nvSpPr>
        <p:spPr>
          <a:xfrm>
            <a:off x="1027610" y="5303521"/>
            <a:ext cx="41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추출</a:t>
            </a:r>
            <a:r>
              <a:rPr lang="en-US" altLang="ko-KR" dirty="0"/>
              <a:t>, </a:t>
            </a:r>
            <a:r>
              <a:rPr lang="en-US" altLang="ko-KR" dirty="0" err="1"/>
              <a:t>qr</a:t>
            </a:r>
            <a:r>
              <a:rPr lang="en-US" altLang="ko-KR" dirty="0"/>
              <a:t> code </a:t>
            </a:r>
            <a:r>
              <a:rPr lang="ko-KR" altLang="en-US" dirty="0"/>
              <a:t>생성 시에는 </a:t>
            </a:r>
            <a:r>
              <a:rPr lang="en-US" altLang="ko-KR" dirty="0"/>
              <a:t>passphrase </a:t>
            </a:r>
            <a:r>
              <a:rPr lang="ko-KR" altLang="en-US" dirty="0"/>
              <a:t>입력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C2DA0-C965-5F61-9642-0F872ED02D7F}"/>
              </a:ext>
            </a:extLst>
          </p:cNvPr>
          <p:cNvSpPr txBox="1"/>
          <p:nvPr/>
        </p:nvSpPr>
        <p:spPr>
          <a:xfrm>
            <a:off x="6602615" y="5401425"/>
            <a:ext cx="52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를 대비한 </a:t>
            </a:r>
            <a:r>
              <a:rPr lang="en-US" altLang="ko-KR" dirty="0" err="1"/>
              <a:t>qrcode</a:t>
            </a:r>
            <a:r>
              <a:rPr lang="en-US" altLang="ko-KR" dirty="0"/>
              <a:t>(gif) </a:t>
            </a:r>
            <a:r>
              <a:rPr lang="ko-KR" altLang="en-US" dirty="0"/>
              <a:t>생성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1005-321B-3184-8F86-D17469E99178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368C15F-0052-AC46-3330-A188CC2F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3B19C-0D97-580B-DA27-CAE3CE89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5" y="1088571"/>
            <a:ext cx="7310313" cy="515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A7B77-EC9C-2351-7047-03CACFE141B0}"/>
              </a:ext>
            </a:extLst>
          </p:cNvPr>
          <p:cNvSpPr txBox="1"/>
          <p:nvPr/>
        </p:nvSpPr>
        <p:spPr>
          <a:xfrm>
            <a:off x="7665543" y="1544303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OAuth2 token </a:t>
            </a:r>
            <a:r>
              <a:rPr lang="ko-KR" altLang="en-US" dirty="0"/>
              <a:t>에서 특정 권한</a:t>
            </a:r>
            <a:r>
              <a:rPr lang="en-US" altLang="ko-KR" dirty="0"/>
              <a:t>(role, group) </a:t>
            </a:r>
            <a:r>
              <a:rPr lang="ko-KR" altLang="en-US" dirty="0"/>
              <a:t>을 가진 사람만 해당 메뉴가 보이고 들어올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임직원이 관리자 서버에 업로드한 </a:t>
            </a:r>
            <a:r>
              <a:rPr lang="en-US" altLang="ko-KR" dirty="0"/>
              <a:t>public key </a:t>
            </a:r>
            <a:r>
              <a:rPr lang="ko-KR" altLang="en-US" dirty="0"/>
              <a:t>파일들을 로컬로 바로 </a:t>
            </a:r>
            <a:r>
              <a:rPr lang="en-US" altLang="ko-KR" dirty="0"/>
              <a:t>import </a:t>
            </a:r>
            <a:r>
              <a:rPr lang="ko-KR" altLang="en-US" dirty="0"/>
              <a:t>하거나 다운로드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 정의한 팀과 이메일 도메인들을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삭제하면 </a:t>
            </a:r>
            <a:r>
              <a:rPr lang="en-US" altLang="ko-KR" dirty="0"/>
              <a:t>Database </a:t>
            </a:r>
            <a:r>
              <a:rPr lang="ko-KR" altLang="en-US" dirty="0"/>
              <a:t>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사용자가 </a:t>
            </a:r>
            <a:r>
              <a:rPr lang="en-US" altLang="ko-KR" dirty="0"/>
              <a:t>key </a:t>
            </a:r>
            <a:r>
              <a:rPr lang="ko-KR" altLang="en-US" dirty="0"/>
              <a:t>생성시에 입력 없이 선택해서 사용 가능한 편의 제공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AE951-1D2D-17C3-E5FF-18C2FF9B9996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59DE6-22EB-F7CD-FD6C-15DC1719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A04673-E188-67D5-54E2-075098AE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72385"/>
            <a:ext cx="4745285" cy="335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93CA7-90E9-E13F-1F71-C141271D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" y="3394330"/>
            <a:ext cx="4745285" cy="3335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6394091" y="1407684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Git </a:t>
            </a:r>
            <a:r>
              <a:rPr lang="ko-KR" altLang="en-US" dirty="0"/>
              <a:t>자동</a:t>
            </a:r>
            <a:r>
              <a:rPr lang="en-US" altLang="ko-KR" dirty="0"/>
              <a:t> push, auto pull</a:t>
            </a:r>
          </a:p>
          <a:p>
            <a:r>
              <a:rPr lang="en-US" altLang="ko-KR" dirty="0"/>
              <a:t>Git </a:t>
            </a:r>
            <a:r>
              <a:rPr lang="ko-KR" altLang="en-US" dirty="0"/>
              <a:t>프로필</a:t>
            </a:r>
            <a:r>
              <a:rPr lang="en-US" altLang="ko-KR" dirty="0"/>
              <a:t>(username, email)</a:t>
            </a:r>
          </a:p>
          <a:p>
            <a:r>
              <a:rPr lang="en-US" altLang="ko-KR" dirty="0"/>
              <a:t>Git repo credential(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Gpg</a:t>
            </a:r>
            <a:r>
              <a:rPr lang="en-US" altLang="ko-KR" dirty="0"/>
              <a:t> settings</a:t>
            </a:r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settings(</a:t>
            </a:r>
            <a:r>
              <a:rPr lang="ko-KR" altLang="en-US" dirty="0"/>
              <a:t>저장소 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등을 설정하는 페이지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종료시에도 해당 정보가 유지되도록 설정 파일이 생성</a:t>
            </a:r>
            <a:r>
              <a:rPr lang="en-US" altLang="ko-KR" dirty="0"/>
              <a:t>, </a:t>
            </a:r>
            <a:r>
              <a:rPr lang="ko-KR" altLang="en-US" dirty="0"/>
              <a:t>수정되게끔 했고 보안을 위해 암호화해서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4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5442859" y="1681075"/>
            <a:ext cx="608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Terminal </a:t>
            </a:r>
            <a:r>
              <a:rPr lang="ko-KR" altLang="en-US" b="1" dirty="0"/>
              <a:t>기능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CLI</a:t>
            </a:r>
            <a:r>
              <a:rPr lang="ko-KR" altLang="en-US" dirty="0"/>
              <a:t>의 모든 기능을 동일하게 전부 구현하기는 시간상 어려워</a:t>
            </a:r>
            <a:r>
              <a:rPr lang="en-US" altLang="ko-KR" dirty="0"/>
              <a:t>(</a:t>
            </a:r>
            <a:r>
              <a:rPr lang="ko-KR" altLang="en-US" dirty="0"/>
              <a:t>주요 기능은 대부분 완성</a:t>
            </a:r>
            <a:r>
              <a:rPr lang="en-US" altLang="ko-KR" dirty="0"/>
              <a:t>) </a:t>
            </a:r>
            <a:r>
              <a:rPr lang="ko-KR" altLang="en-US" dirty="0"/>
              <a:t>웹 터미널 기능 개발</a:t>
            </a:r>
            <a:r>
              <a:rPr lang="en-US" altLang="ko-KR" dirty="0"/>
              <a:t>, </a:t>
            </a:r>
            <a:r>
              <a:rPr lang="ko-KR" altLang="en-US" dirty="0"/>
              <a:t>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Go-</a:t>
            </a:r>
            <a:r>
              <a:rPr lang="en-US" altLang="ko-KR" dirty="0" err="1"/>
              <a:t>pty</a:t>
            </a:r>
            <a:r>
              <a:rPr lang="en-US" altLang="ko-KR" dirty="0"/>
              <a:t> </a:t>
            </a:r>
            <a:r>
              <a:rPr lang="ko-KR" altLang="en-US" dirty="0"/>
              <a:t>라이브러리가 아직 불완전한 것으로 판단하여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/>
              <a:t>node-</a:t>
            </a:r>
            <a:r>
              <a:rPr lang="en-US" altLang="ko-KR" dirty="0" err="1"/>
              <a:t>pty</a:t>
            </a:r>
            <a:r>
              <a:rPr lang="en-US" altLang="ko-KR" dirty="0"/>
              <a:t>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서버 사용</a:t>
            </a:r>
            <a:r>
              <a:rPr lang="en-US" altLang="ko-KR" dirty="0"/>
              <a:t>. </a:t>
            </a:r>
            <a:r>
              <a:rPr lang="ko-KR" altLang="en-US" dirty="0"/>
              <a:t>빌드 시에 </a:t>
            </a:r>
            <a:r>
              <a:rPr lang="en-US" altLang="ko-KR" dirty="0"/>
              <a:t>pkg</a:t>
            </a:r>
            <a:r>
              <a:rPr lang="ko-KR" altLang="en-US" dirty="0"/>
              <a:t>로 바이너리화 하여 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Windows, Unix(mac,</a:t>
            </a:r>
            <a:r>
              <a:rPr lang="ko-KR" altLang="en-US" dirty="0"/>
              <a:t> </a:t>
            </a:r>
            <a:r>
              <a:rPr lang="en-US" altLang="ko-KR" dirty="0" err="1"/>
              <a:t>linux</a:t>
            </a:r>
            <a:r>
              <a:rPr lang="en-US" altLang="ko-KR" dirty="0"/>
              <a:t>) </a:t>
            </a:r>
            <a:r>
              <a:rPr lang="ko-KR" altLang="en-US" dirty="0"/>
              <a:t>로컬 터미널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크기 조절 가능하도록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이벤트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Router </a:t>
            </a:r>
            <a:r>
              <a:rPr lang="ko-KR" altLang="en-US" dirty="0"/>
              <a:t>사용하기에 페이지 이동시에도 터미널 유지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3CAEB-4284-1400-AFC6-61BA088E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5" y="217506"/>
            <a:ext cx="4560811" cy="3223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DAFD8-8865-3CA0-F39A-9FAAE02B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2" y="3440735"/>
            <a:ext cx="4632055" cy="33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07BE0-7E65-535F-C9F0-800DD9F32678}"/>
              </a:ext>
            </a:extLst>
          </p:cNvPr>
          <p:cNvSpPr txBox="1"/>
          <p:nvPr/>
        </p:nvSpPr>
        <p:spPr>
          <a:xfrm>
            <a:off x="6942729" y="1401135"/>
            <a:ext cx="50838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암호 관리 페이지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해당 메뉴는 초기 계획에 개발 계획 없었으나</a:t>
            </a:r>
            <a:r>
              <a:rPr lang="en-US" altLang="ko-KR" dirty="0"/>
              <a:t>,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오픈소스가 </a:t>
            </a:r>
            <a:r>
              <a:rPr lang="en-US" altLang="ko-KR" dirty="0"/>
              <a:t>windows</a:t>
            </a:r>
            <a:r>
              <a:rPr lang="ko-KR" altLang="en-US" dirty="0"/>
              <a:t>에서 사용 불가능</a:t>
            </a:r>
            <a:r>
              <a:rPr lang="en-US" altLang="ko-KR" dirty="0"/>
              <a:t>(push </a:t>
            </a:r>
            <a:r>
              <a:rPr lang="ko-KR" altLang="en-US" dirty="0"/>
              <a:t>안됨</a:t>
            </a:r>
            <a:r>
              <a:rPr lang="en-US" altLang="ko-KR" dirty="0"/>
              <a:t>)</a:t>
            </a:r>
            <a:r>
              <a:rPr lang="ko-KR" altLang="en-US" dirty="0"/>
              <a:t>한 점 발견하여 기능 추가해서 직접 개발 중인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secret repo</a:t>
            </a:r>
            <a:r>
              <a:rPr lang="ko-KR" altLang="en-US" dirty="0"/>
              <a:t>의 파일 시스템을 데이터화 해서 </a:t>
            </a:r>
            <a:r>
              <a:rPr lang="en-US" altLang="ko-KR" dirty="0"/>
              <a:t>frontend </a:t>
            </a:r>
            <a:r>
              <a:rPr lang="ko-KR" altLang="en-US" dirty="0"/>
              <a:t>에 </a:t>
            </a:r>
            <a:r>
              <a:rPr lang="en-US" altLang="ko-KR" dirty="0"/>
              <a:t>Tree</a:t>
            </a:r>
            <a:r>
              <a:rPr lang="ko-KR" altLang="en-US" dirty="0"/>
              <a:t>로 보이게끔 기능 완성한 상태이며</a:t>
            </a:r>
            <a:r>
              <a:rPr lang="en-US" altLang="ko-KR" dirty="0"/>
              <a:t>, </a:t>
            </a:r>
            <a:r>
              <a:rPr lang="ko-KR" altLang="en-US" dirty="0"/>
              <a:t>클릭 시에 복호화 되도록 개발 완료함</a:t>
            </a:r>
            <a:r>
              <a:rPr lang="en-US" altLang="ko-KR" dirty="0"/>
              <a:t>. Auto pull on </a:t>
            </a:r>
            <a:r>
              <a:rPr lang="ko-KR" altLang="en-US" dirty="0"/>
              <a:t>상태인 경우</a:t>
            </a:r>
            <a:r>
              <a:rPr lang="en-US" altLang="ko-KR" dirty="0"/>
              <a:t>, remote </a:t>
            </a:r>
            <a:r>
              <a:rPr lang="ko-KR" altLang="en-US" dirty="0"/>
              <a:t>에 다른 사람이 변경한 내역을 </a:t>
            </a:r>
            <a:r>
              <a:rPr lang="en-US" altLang="ko-KR" dirty="0"/>
              <a:t>5</a:t>
            </a:r>
            <a:r>
              <a:rPr lang="ko-KR" altLang="en-US" dirty="0"/>
              <a:t>초 간격으로 </a:t>
            </a:r>
            <a:r>
              <a:rPr lang="en-US" altLang="ko-KR" dirty="0"/>
              <a:t>pull </a:t>
            </a:r>
            <a:r>
              <a:rPr lang="ko-KR" altLang="en-US" dirty="0"/>
              <a:t>하여 연동되도록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클릭 시에 클립보드 복사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21B81-3AA6-D3B0-F93C-7366048E586C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5B41F-DE71-ECF6-58B0-A7278604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D8278E-D06F-7773-191B-434C345C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5" y="1219200"/>
            <a:ext cx="6475753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3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5110-4AAE-C506-D01A-2E56BC86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A88BE2-5CDC-0989-90F2-E38FB4032207}"/>
              </a:ext>
            </a:extLst>
          </p:cNvPr>
          <p:cNvSpPr txBox="1"/>
          <p:nvPr/>
        </p:nvSpPr>
        <p:spPr>
          <a:xfrm>
            <a:off x="600890" y="453725"/>
            <a:ext cx="718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</a:t>
            </a:r>
            <a:r>
              <a:rPr lang="en-US" altLang="ko-KR" sz="2400" b="1" dirty="0" err="1">
                <a:latin typeface="+mj-ea"/>
                <a:ea typeface="+mj-ea"/>
              </a:rPr>
              <a:t>Vansinetes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 err="1">
                <a:latin typeface="+mj-ea"/>
                <a:ea typeface="+mj-ea"/>
              </a:rPr>
              <a:t>쿠버네티스</a:t>
            </a:r>
            <a:r>
              <a:rPr lang="ko-KR" altLang="en-US" dirty="0">
                <a:latin typeface="+mj-ea"/>
                <a:ea typeface="+mj-ea"/>
              </a:rPr>
              <a:t> 클러스터 자동 구축 툴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FB0AB-B2F7-75BD-E114-86A40EFCD51D}"/>
              </a:ext>
            </a:extLst>
          </p:cNvPr>
          <p:cNvSpPr txBox="1"/>
          <p:nvPr/>
        </p:nvSpPr>
        <p:spPr>
          <a:xfrm>
            <a:off x="600890" y="1355194"/>
            <a:ext cx="5826036" cy="414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21.08 – 22.11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Virtual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Ruby(10%), </a:t>
            </a:r>
            <a:r>
              <a:rPr lang="en-US" altLang="ko-KR" dirty="0" err="1"/>
              <a:t>Yaml</a:t>
            </a:r>
            <a:r>
              <a:rPr lang="en-US" altLang="ko-KR" dirty="0"/>
              <a:t>(90%)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Vagrant, Ansible, Docker, Kubernetes, regular expression, </a:t>
            </a:r>
            <a:r>
              <a:rPr lang="en-US" altLang="ko-KR" dirty="0" err="1"/>
              <a:t>Containerd</a:t>
            </a:r>
            <a:r>
              <a:rPr lang="en-US" altLang="ko-KR" dirty="0"/>
              <a:t>, cri-o, builder, </a:t>
            </a:r>
            <a:r>
              <a:rPr lang="en-US" altLang="ko-KR" dirty="0" err="1"/>
              <a:t>skopeo</a:t>
            </a:r>
            <a:r>
              <a:rPr lang="en-US" altLang="ko-KR" dirty="0"/>
              <a:t>, docker-compose, </a:t>
            </a:r>
            <a:r>
              <a:rPr lang="en-US" altLang="ko-KR" dirty="0" err="1"/>
              <a:t>metallb</a:t>
            </a:r>
            <a:r>
              <a:rPr lang="en-US" altLang="ko-KR" dirty="0"/>
              <a:t>, private docker registry(</a:t>
            </a:r>
            <a:r>
              <a:rPr lang="en-US" altLang="ko-KR" dirty="0" err="1"/>
              <a:t>tls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902615-5E61-C834-5044-45C165C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8C3A5E-9B6D-B310-133D-E1D967D6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26" y="2025831"/>
            <a:ext cx="5612673" cy="28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32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3A91-1361-AA79-AFF3-28087437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58DA7-5538-F003-C653-03469FE345B4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0D521-2B6A-C837-2258-494B29B5CE2D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0F65A-E77C-523B-0339-7DC968650D5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C186E-1958-DCCE-C8F8-F22F3098762D}"/>
              </a:ext>
            </a:extLst>
          </p:cNvPr>
          <p:cNvSpPr txBox="1"/>
          <p:nvPr/>
        </p:nvSpPr>
        <p:spPr>
          <a:xfrm>
            <a:off x="583467" y="4182527"/>
            <a:ext cx="11747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명령어 단 몇 줄만으로 </a:t>
            </a:r>
            <a:r>
              <a:rPr lang="ko-KR" altLang="en-US" dirty="0"/>
              <a:t>사용자는 중간 과정을 몰라도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클러스터를 자동 구축</a:t>
            </a:r>
            <a:r>
              <a:rPr lang="ko-KR" altLang="en-US" dirty="0"/>
              <a:t>할 수 있어야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Linux </a:t>
            </a:r>
            <a:r>
              <a:rPr lang="ko-KR" altLang="en-US" dirty="0"/>
              <a:t>배포판으로는 기업에서 자주 사용되는 </a:t>
            </a:r>
            <a:r>
              <a:rPr lang="en-US" altLang="ko-KR" b="1" dirty="0"/>
              <a:t>ubuntu, centos </a:t>
            </a:r>
            <a:r>
              <a:rPr lang="ko-KR" altLang="en-US" b="1" dirty="0" err="1"/>
              <a:t>둘다</a:t>
            </a:r>
            <a:r>
              <a:rPr lang="ko-KR" altLang="en-US" b="1" dirty="0"/>
              <a:t>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컨테이너 런타임</a:t>
            </a:r>
            <a:r>
              <a:rPr lang="ko-KR" altLang="en-US" dirty="0"/>
              <a:t>으로는 </a:t>
            </a:r>
            <a:r>
              <a:rPr lang="en-US" altLang="ko-KR" dirty="0"/>
              <a:t>docker(</a:t>
            </a:r>
            <a:r>
              <a:rPr lang="ko-KR" altLang="en-US" dirty="0"/>
              <a:t>개발 당시 </a:t>
            </a:r>
            <a:r>
              <a:rPr lang="en-US" altLang="ko-KR" dirty="0"/>
              <a:t>k8s </a:t>
            </a:r>
            <a:r>
              <a:rPr lang="ko-KR" altLang="en-US" dirty="0"/>
              <a:t>버전</a:t>
            </a:r>
            <a:r>
              <a:rPr lang="en-US" altLang="ko-KR" dirty="0"/>
              <a:t>), </a:t>
            </a:r>
            <a:r>
              <a:rPr lang="en-US" altLang="ko-KR" dirty="0" err="1"/>
              <a:t>containerd</a:t>
            </a:r>
            <a:r>
              <a:rPr lang="en-US" altLang="ko-KR" dirty="0"/>
              <a:t>, cri-o </a:t>
            </a:r>
            <a:r>
              <a:rPr lang="ko-KR" altLang="en-US" b="1" dirty="0"/>
              <a:t>세 가지 모두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코드 실행 시에 설정한 </a:t>
            </a:r>
            <a:r>
              <a:rPr lang="ko-KR" altLang="en-US" b="1" dirty="0"/>
              <a:t>환경변수에 따라 워커 노드</a:t>
            </a:r>
            <a:r>
              <a:rPr lang="en-US" altLang="ko-KR" b="1" dirty="0"/>
              <a:t>, </a:t>
            </a:r>
            <a:r>
              <a:rPr lang="ko-KR" altLang="en-US" b="1" dirty="0"/>
              <a:t>마스터 노드 수량 결정 및 자동 클러스터링 진행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서드</a:t>
            </a:r>
            <a:r>
              <a:rPr lang="ko-KR" altLang="en-US" b="1" dirty="0"/>
              <a:t> 파티 툴들</a:t>
            </a:r>
            <a:r>
              <a:rPr lang="ko-KR" altLang="en-US" dirty="0"/>
              <a:t> 초기 설정에 따라 </a:t>
            </a:r>
            <a:r>
              <a:rPr lang="ko-KR" altLang="en-US" b="1" dirty="0"/>
              <a:t>자동 설치</a:t>
            </a:r>
            <a:r>
              <a:rPr lang="en-US" altLang="ko-KR" dirty="0"/>
              <a:t>(k9s, stern, dashboard, compose, registry, helm,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170634-508F-AC50-FD83-048D55F7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A8F2D-A08E-014C-C056-066FAC9FF3AE}"/>
              </a:ext>
            </a:extLst>
          </p:cNvPr>
          <p:cNvSpPr txBox="1"/>
          <p:nvPr/>
        </p:nvSpPr>
        <p:spPr>
          <a:xfrm>
            <a:off x="609600" y="1214032"/>
            <a:ext cx="1111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별도 개발용 클러스터가 사내에 없는 환경에서 근무한 바 있어</a:t>
            </a:r>
            <a:r>
              <a:rPr lang="en-US" altLang="ko-KR" dirty="0"/>
              <a:t>, </a:t>
            </a:r>
            <a:r>
              <a:rPr lang="ko-KR" altLang="en-US" dirty="0"/>
              <a:t>로컬 클러스터에서 여러 테스트를 해볼 수 있으면 좋겠다는 생각에 가상 서버에 </a:t>
            </a:r>
            <a:r>
              <a:rPr lang="ko-KR" altLang="en-US" dirty="0" err="1"/>
              <a:t>쿠버네티스를</a:t>
            </a:r>
            <a:r>
              <a:rPr lang="ko-KR" altLang="en-US" dirty="0"/>
              <a:t> 설치해서 사용한 바 있지만 이를 매번 수동으로 </a:t>
            </a:r>
            <a:r>
              <a:rPr lang="ko-KR" altLang="en-US" dirty="0" err="1"/>
              <a:t>구축하자니</a:t>
            </a:r>
            <a:r>
              <a:rPr lang="ko-KR" altLang="en-US" dirty="0"/>
              <a:t> 많은 번거로움이 있어 자동으로 만들어주는 툴이 있으면 좋겠다는 생각에 착안하여 퇴근 후 개인 프로젝트로 해당 프로젝트를 진행했습니다</a:t>
            </a:r>
            <a:r>
              <a:rPr lang="en-US" altLang="ko-KR" dirty="0"/>
              <a:t>. </a:t>
            </a:r>
            <a:r>
              <a:rPr lang="ko-KR" altLang="en-US" dirty="0"/>
              <a:t>그 결과 개발 과정에서 </a:t>
            </a:r>
            <a:r>
              <a:rPr lang="ko-KR" altLang="en-US" dirty="0" err="1"/>
              <a:t>쿠버네티스를</a:t>
            </a:r>
            <a:r>
              <a:rPr lang="ko-KR" altLang="en-US" dirty="0"/>
              <a:t> 더욱 잘 알게 되기도 했고</a:t>
            </a:r>
            <a:r>
              <a:rPr lang="en-US" altLang="ko-KR" dirty="0"/>
              <a:t>, </a:t>
            </a:r>
            <a:r>
              <a:rPr lang="ko-KR" altLang="en-US" dirty="0"/>
              <a:t>실제 업무에서도 제가 만든 툴을 사용해 업무를 수월하게 진행한 바 있습니다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514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609600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</a:t>
            </a:r>
            <a:r>
              <a:rPr lang="en-US" altLang="ko-KR" b="1" dirty="0" err="1"/>
              <a:t>cicd</a:t>
            </a:r>
            <a:r>
              <a:rPr lang="en-US" altLang="ko-KR" b="1" dirty="0"/>
              <a:t> </a:t>
            </a:r>
            <a:r>
              <a:rPr lang="ko-KR" altLang="en-US" b="1" dirty="0"/>
              <a:t>파이프라인</a:t>
            </a:r>
            <a:r>
              <a:rPr lang="ko-KR" altLang="en-US" dirty="0"/>
              <a:t>에서 빌드 단계 이후 배포 스펙</a:t>
            </a:r>
            <a:r>
              <a:rPr lang="en-US" altLang="ko-KR" dirty="0"/>
              <a:t>(helm, </a:t>
            </a:r>
            <a:r>
              <a:rPr lang="en-US" altLang="ko-KR" dirty="0" err="1"/>
              <a:t>kustomize</a:t>
            </a:r>
            <a:r>
              <a:rPr lang="en-US" altLang="ko-KR" dirty="0"/>
              <a:t>)</a:t>
            </a:r>
            <a:r>
              <a:rPr lang="ko-KR" altLang="en-US" dirty="0"/>
              <a:t>을 관리하는 </a:t>
            </a:r>
            <a:r>
              <a:rPr lang="en-US" altLang="ko-KR" dirty="0"/>
              <a:t>mono repository </a:t>
            </a:r>
            <a:r>
              <a:rPr lang="ko-KR" altLang="en-US" dirty="0"/>
              <a:t>에 여러 개의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푸시가</a:t>
            </a:r>
            <a:r>
              <a:rPr lang="ko-KR" altLang="en-US" dirty="0"/>
              <a:t> 한번에 들어오면 여러 개의 컨테이너들이 </a:t>
            </a:r>
            <a:r>
              <a:rPr lang="en-US" altLang="ko-KR" dirty="0"/>
              <a:t>git clone, tag change, commit, push </a:t>
            </a:r>
            <a:r>
              <a:rPr lang="ko-KR" altLang="en-US" dirty="0"/>
              <a:t>하는 과정에서 </a:t>
            </a:r>
            <a:r>
              <a:rPr lang="en-US" altLang="ko-KR" dirty="0"/>
              <a:t>git log</a:t>
            </a:r>
            <a:r>
              <a:rPr lang="ko-KR" altLang="en-US" dirty="0"/>
              <a:t>가 서로 충돌해 </a:t>
            </a:r>
            <a:r>
              <a:rPr lang="en-US" altLang="ko-KR" dirty="0"/>
              <a:t>push</a:t>
            </a:r>
            <a:r>
              <a:rPr lang="ko-KR" altLang="en-US" dirty="0"/>
              <a:t>에 실패하여 </a:t>
            </a:r>
            <a:r>
              <a:rPr lang="ko-KR" altLang="en-US" b="1" dirty="0">
                <a:solidFill>
                  <a:srgbClr val="FF0000"/>
                </a:solidFill>
              </a:rPr>
              <a:t>배포가 실패하는 일이 잦았습니다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해결책으로 그저 배포 단계에 </a:t>
            </a:r>
            <a:r>
              <a:rPr lang="en-US" altLang="ko-KR" dirty="0"/>
              <a:t>retry </a:t>
            </a:r>
            <a:r>
              <a:rPr lang="ko-KR" altLang="en-US" dirty="0"/>
              <a:t>옵션을 주어 임시 방편으로 해결할 수 있겠으나</a:t>
            </a:r>
            <a:r>
              <a:rPr lang="en-US" altLang="ko-KR" dirty="0"/>
              <a:t> </a:t>
            </a:r>
            <a:r>
              <a:rPr lang="ko-KR" altLang="en-US" dirty="0"/>
              <a:t>완벽한 해결 방법은 </a:t>
            </a:r>
            <a:r>
              <a:rPr lang="ko-KR" altLang="en-US" dirty="0" err="1"/>
              <a:t>아닐뿐더러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기존 방식</a:t>
            </a:r>
            <a:r>
              <a:rPr lang="ko-KR" altLang="en-US" dirty="0"/>
              <a:t>은 배포 컨테이너 생성시마다 매번 </a:t>
            </a:r>
            <a:r>
              <a:rPr lang="en-US" altLang="ko-KR" dirty="0"/>
              <a:t>git 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한다는 점이 불필요한 </a:t>
            </a:r>
            <a:r>
              <a:rPr lang="ko-KR" altLang="en-US" b="1" dirty="0"/>
              <a:t>네트워크 리소스 낭비</a:t>
            </a:r>
            <a:r>
              <a:rPr lang="ko-KR" altLang="en-US" dirty="0"/>
              <a:t>이고 </a:t>
            </a:r>
            <a:r>
              <a:rPr lang="ko-KR" altLang="en-US" b="1" dirty="0"/>
              <a:t>기능 확장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가령 복수 </a:t>
            </a:r>
            <a:r>
              <a:rPr lang="en-US" altLang="ko-KR" dirty="0"/>
              <a:t>repo push)</a:t>
            </a:r>
            <a:r>
              <a:rPr lang="ko-KR" altLang="en-US" dirty="0"/>
              <a:t> </a:t>
            </a:r>
            <a:r>
              <a:rPr lang="ko-KR" altLang="en-US" b="1" dirty="0"/>
              <a:t>용이하지 않다는 점</a:t>
            </a:r>
            <a:r>
              <a:rPr lang="ko-KR" altLang="en-US" dirty="0"/>
              <a:t>에서 </a:t>
            </a:r>
            <a:r>
              <a:rPr lang="ko-KR" altLang="en-US" b="1" dirty="0"/>
              <a:t>저만의 배포 서버가 있으면 관리하기에 좋을 것 같아 해당 프로젝트를 진행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400507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466737"/>
            <a:ext cx="1054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기존에는 배포 컨테이너가 배포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하여 수정 후 </a:t>
            </a:r>
            <a:r>
              <a:rPr lang="en-US" altLang="ko-KR" dirty="0"/>
              <a:t>git serve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하는 </a:t>
            </a:r>
            <a:r>
              <a:rPr lang="ko-KR" altLang="en-US" dirty="0" err="1"/>
              <a:t>방식이였으나</a:t>
            </a:r>
            <a:r>
              <a:rPr lang="en-US" altLang="ko-KR" dirty="0"/>
              <a:t>, push</a:t>
            </a:r>
            <a:r>
              <a:rPr lang="ko-KR" altLang="en-US" dirty="0"/>
              <a:t> 대상 </a:t>
            </a:r>
            <a:r>
              <a:rPr lang="en-US" altLang="ko-KR" dirty="0"/>
              <a:t>repo </a:t>
            </a:r>
            <a:r>
              <a:rPr lang="ko-KR" altLang="en-US" dirty="0"/>
              <a:t>는 오로지 개발한 </a:t>
            </a:r>
            <a:r>
              <a:rPr lang="en-US" altLang="ko-KR" dirty="0"/>
              <a:t>server</a:t>
            </a:r>
            <a:r>
              <a:rPr lang="ko-KR" altLang="en-US" dirty="0"/>
              <a:t>에서만 관리하고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client </a:t>
            </a:r>
            <a:r>
              <a:rPr lang="ko-KR" altLang="en-US" b="1" dirty="0"/>
              <a:t>는 단순히 배포 변경 스펙</a:t>
            </a:r>
            <a:r>
              <a:rPr lang="en-US" altLang="ko-KR" b="1" dirty="0"/>
              <a:t>(container tag, env, label)</a:t>
            </a:r>
            <a:r>
              <a:rPr lang="ko-KR" altLang="en-US" b="1" dirty="0"/>
              <a:t>을 작성</a:t>
            </a:r>
            <a:r>
              <a:rPr lang="ko-KR" altLang="en-US" dirty="0"/>
              <a:t>한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json</a:t>
            </a:r>
            <a:r>
              <a:rPr lang="ko-KR" altLang="en-US" dirty="0"/>
              <a:t>을 </a:t>
            </a:r>
            <a:r>
              <a:rPr lang="en-US" altLang="ko-KR" dirty="0"/>
              <a:t>server</a:t>
            </a:r>
            <a:r>
              <a:rPr lang="ko-KR" altLang="en-US" dirty="0"/>
              <a:t>에 보내 </a:t>
            </a:r>
            <a:r>
              <a:rPr lang="ko-KR" altLang="en-US" b="1" dirty="0"/>
              <a:t>받은 요청을 채널에 담아 동기적으로 </a:t>
            </a:r>
            <a:r>
              <a:rPr lang="en-US" altLang="ko-KR" b="1" dirty="0"/>
              <a:t>server</a:t>
            </a:r>
            <a:r>
              <a:rPr lang="ko-KR" altLang="en-US" b="1" dirty="0"/>
              <a:t>에서 해당 작업을 처리</a:t>
            </a:r>
            <a:r>
              <a:rPr lang="ko-KR" altLang="en-US" dirty="0"/>
              <a:t>하는 방식으로 구상해서 개발했고</a:t>
            </a:r>
            <a:r>
              <a:rPr lang="en-US" altLang="ko-KR" dirty="0"/>
              <a:t>, </a:t>
            </a:r>
            <a:r>
              <a:rPr lang="ko-KR" altLang="en-US" dirty="0"/>
              <a:t>실제로 개발 </a:t>
            </a:r>
            <a:r>
              <a:rPr lang="ko-KR" altLang="en-US" b="1" dirty="0">
                <a:solidFill>
                  <a:srgbClr val="FF0000"/>
                </a:solidFill>
              </a:rPr>
              <a:t>이후 단 한 건의 배포 오류도 발생하지 않았습니다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3B9E2-4636-9F13-868D-E46CB4630A3B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1D9AAA-945B-E0B3-05D9-4D76F98B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4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33CA-5F29-9D0F-4B62-5C5B1B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515FD08-4D4C-71FC-796D-4DC5EBA1C033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5E5CF5-B449-481B-7C54-B437D2087EBA}"/>
              </a:ext>
            </a:extLst>
          </p:cNvPr>
          <p:cNvSpPr txBox="1"/>
          <p:nvPr/>
        </p:nvSpPr>
        <p:spPr>
          <a:xfrm>
            <a:off x="10805926" y="136525"/>
            <a:ext cx="109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1151FB3-C188-0E45-8548-5DC1BA98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E723E9-41AD-3554-0FE5-D37D0DEA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73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23050-F6A3-A8B9-18FD-AE266419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B05050C-8AB4-8326-199D-3982466E3C0E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A656D-F11C-CCEB-CDD7-43C8513CB226}"/>
              </a:ext>
            </a:extLst>
          </p:cNvPr>
          <p:cNvSpPr txBox="1"/>
          <p:nvPr/>
        </p:nvSpPr>
        <p:spPr>
          <a:xfrm>
            <a:off x="10805926" y="136525"/>
            <a:ext cx="1095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4272A63-EDCB-6298-B85B-A12AF0D1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BAB65-F192-C9E5-21AE-7DFBCD96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5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27139" y="2095011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 download,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8055" y="20950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언어로 조회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gzip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압축 기능 가진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27138" y="3916679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Caching test App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431705" y="3916679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직관적으로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캐싱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 가능한 앱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525366" y="4148549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 설정에 따라 달라지는 결과 확인 가능하도록 앱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Nginx, Apache, Nodejs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27139" y="3054853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Harbor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8055" y="3054853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&gt; Harbor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마이그레이션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66874" y="3288943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가비지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격리와 같은 발전된 레지스트리 도입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작업 자동화 처리하도록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코드 작성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2095010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8616281" y="3916678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3016561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873" y="2368201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 여러 기능을 가지도록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cronjob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등록해 자동으로 작업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4928478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image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5" y="492847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수많은 불필요 이미지 삭제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66" y="5172851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활용해 사용하지 않는 이미지 자동 삭제할 수 있도록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928477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5733257"/>
            <a:ext cx="2056119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749" y="57332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Registry UI </a:t>
            </a:r>
            <a:r>
              <a:rPr lang="ko-KR" altLang="en-US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10" y="5949280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이미지 수동 삭제 가능한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교체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573325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53A1633-8131-1B00-D382-1BC4F828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C1B3DDE0-A85A-71C7-DAB9-597F9602B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6" name="Straight Connector 139">
            <a:extLst>
              <a:ext uri="{FF2B5EF4-FFF2-40B4-BE49-F238E27FC236}">
                <a16:creationId xmlns:a16="http://schemas.microsoft.com/office/drawing/2014/main" id="{77D875B2-F3F5-1941-5E2F-332081DDB4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143">
            <a:extLst>
              <a:ext uri="{FF2B5EF4-FFF2-40B4-BE49-F238E27FC236}">
                <a16:creationId xmlns:a16="http://schemas.microsoft.com/office/drawing/2014/main" id="{8DCC8423-C753-7DA1-584A-EAD0262C06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B9C5706B-3A1E-AC1D-0EA4-6BA1C975F0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CAE11FDE-ADB7-D910-B363-36EE26B9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E264793C-4252-9863-3FC5-56B5122F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24" y="1266066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VPC, Cluster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FD19624-7DF4-97AB-EAC3-36AF424D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753" y="1272566"/>
            <a:ext cx="5053694" cy="6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 인프라 시스템의 모든 것의 버전이 너무 낮아 일반적인 방법으로는 업그레이드가 불가능하여 모든 것을 새로 구축 후 서비스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성공적으로 진행 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A748C6A-97B5-9C0B-E52E-36828A7B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770" y="126606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575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1464" y="1268761"/>
            <a:ext cx="1892300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7060" y="1261327"/>
            <a:ext cx="5192712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비개발자가 윈도우환경에서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손쉽게 만들 수 있도록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71465" y="2994456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parsing 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495575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flag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따라 세부 기능 조절 가능하도록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71465" y="2116614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7061" y="210918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클러스터 내 오픈 소스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95576" y="2374885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Configmap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Secret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deployment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재시작하여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pod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반영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1261326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2109179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1567718"/>
            <a:ext cx="519271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모든 플랫폼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Windows,MacOS,Linux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사용 가능한 앱 개발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(Go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031065"/>
            <a:ext cx="18065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023631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최적화된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4236355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형상 관리 후 클러스터에 배포하는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GitOps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 정착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 작성 후 발표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194693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888492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RBAC Account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88105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팀계정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별 네임스페이스 격리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5093782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보안 요소 강화하기 위해 팀 별 네임스페이스 격리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 과정과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연동하는 부분을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helm chart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자동화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86191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2987022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Elasticsearch insert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parste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298702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DAF50C0-9C2A-CA1E-3951-C2C9C4DF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28E8C9A4-E5E9-6677-2B5F-872263B66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7" name="Straight Connector 139">
            <a:extLst>
              <a:ext uri="{FF2B5EF4-FFF2-40B4-BE49-F238E27FC236}">
                <a16:creationId xmlns:a16="http://schemas.microsoft.com/office/drawing/2014/main" id="{768CECF9-2915-4605-4F37-3EF27A8343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27B8A01C-5414-4172-7704-2AF6E0B4B2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143">
            <a:extLst>
              <a:ext uri="{FF2B5EF4-FFF2-40B4-BE49-F238E27FC236}">
                <a16:creationId xmlns:a16="http://schemas.microsoft.com/office/drawing/2014/main" id="{0713AEA0-AA29-5E51-358C-C87F5D501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 Box 4">
            <a:extLst>
              <a:ext uri="{FF2B5EF4-FFF2-40B4-BE49-F238E27FC236}">
                <a16:creationId xmlns:a16="http://schemas.microsoft.com/office/drawing/2014/main" id="{D51C5FE6-8D47-A1E4-8340-7EC733FC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960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5" name="Straight Connector 139"/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Straight Connector 143"/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143"/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01086" y="1293814"/>
            <a:ext cx="2518651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Takeout template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78462" y="1293814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 설정 자동화 및 리스트 가시성 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15271" y="3031770"/>
            <a:ext cx="2404552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K8S, Docker swarm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서버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629843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사내 별도 테스트 서버가 없는 상황을 개선하기 위해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15271" y="2140795"/>
            <a:ext cx="240455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78462" y="2140795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 부팅 가능하도록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629844" y="2374885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재택 상황에서 원격 부팅 가능하도록 버튼 입력 시 매직 패킷을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브로드캐스트로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송출하는 사이트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0" y="125722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0" y="212999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1567718"/>
            <a:ext cx="5202461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설정파일 템플릿화 하여 자동화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정적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생성하여 페이지 생성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62CA6865-A072-424B-AB1E-C504DEB9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485" y="3933057"/>
            <a:ext cx="2510198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cheaker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692CFC5D-F3AC-DBA5-C955-EB4019D5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812" y="39330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로컬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머신에서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다수의 서버 내 서비스 체크 가능한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2AF8B416-6D04-DB34-CED4-8CC0120D6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4145781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일일이 접속해 상태를 체크하던 방식에서 자동으로 확인하도록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794834AD-B39A-D196-8F1A-B74BD68B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854982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89" y="4816111"/>
            <a:ext cx="240455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Private 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080" y="48161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구축하여 아이피 변경에도 장애 없는 대안 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5028835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Bind9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설치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테스트 후 보고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477788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82" y="302781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테스트용 가상 머신 및 클러스터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008663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31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319345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수행 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5" name="Rectangle 116">
            <a:extLst>
              <a:ext uri="{FF2B5EF4-FFF2-40B4-BE49-F238E27FC236}">
                <a16:creationId xmlns:a16="http://schemas.microsoft.com/office/drawing/2014/main" id="{0BCAE169-C4FC-760F-FFD9-2FA74DC1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01" y="2733676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격리된 환경에서의 테스트 수행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39227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마무리 문서 정리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7" name="TextBox 2">
            <a:extLst>
              <a:ext uri="{FF2B5EF4-FFF2-40B4-BE49-F238E27FC236}">
                <a16:creationId xmlns:a16="http://schemas.microsoft.com/office/drawing/2014/main" id="{AA523741-B17D-93AA-411F-423036DD7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251" y="3116263"/>
            <a:ext cx="3365024" cy="5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가상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환경을 독자 구축, 충분한 사전 테스트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 운영 상의 예상치 못한 문제 방지에 도움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28" name="TextBox 2">
            <a:extLst>
              <a:ext uri="{FF2B5EF4-FFF2-40B4-BE49-F238E27FC236}">
                <a16:creationId xmlns:a16="http://schemas.microsoft.com/office/drawing/2014/main" id="{D36D838E-7834-1D9D-E8B2-0BAA7840D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4370389"/>
            <a:ext cx="386997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Readme,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사내 위키에 정보 작성, 팀과 개발자에게 공유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유지보수의 효율성 제고</a:t>
            </a:r>
            <a:endParaRPr lang="ko-KR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05" y="992188"/>
            <a:ext cx="2646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 업무를 위한 </a:t>
            </a: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16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175" y="1338263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238" y="1524001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 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광범위한 사전 정보 수집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7" name="TextBox 2">
            <a:extLst>
              <a:ext uri="{FF2B5EF4-FFF2-40B4-BE49-F238E27FC236}">
                <a16:creationId xmlns:a16="http://schemas.microsoft.com/office/drawing/2014/main" id="{62FF4F03-D650-626E-5499-E87572AD9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9" y="1893889"/>
            <a:ext cx="29963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SNS,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단톡방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연설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강의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수집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8" name="TextBox 2">
            <a:extLst>
              <a:ext uri="{FF2B5EF4-FFF2-40B4-BE49-F238E27FC236}">
                <a16:creationId xmlns:a16="http://schemas.microsoft.com/office/drawing/2014/main" id="{4D23406F-E457-C0D5-4476-866852938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8" y="2212976"/>
            <a:ext cx="40014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책,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블로그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유투브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적용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검토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50911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문제 발생과 해결 과정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42" name="TextBox 2">
            <a:extLst>
              <a:ext uri="{FF2B5EF4-FFF2-40B4-BE49-F238E27FC236}">
                <a16:creationId xmlns:a16="http://schemas.microsoft.com/office/drawing/2014/main" id="{2D15A85D-E93A-1B65-6973-1A886014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5538789"/>
            <a:ext cx="343235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장애지점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탐색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후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분석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구글링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및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버그인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경우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이슈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제보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9D0BBC77-C4AF-E0D5-A396-D428150AAD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7009" y="1494950"/>
            <a:ext cx="2743200" cy="1105853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49594C2C-FD53-3C64-3FF3-72345AA5A6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3197" y="2671764"/>
            <a:ext cx="2743200" cy="1173163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31DA3D11-8F36-AE56-D9F1-E01A00CCCBE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3197" y="3538396"/>
            <a:ext cx="2743200" cy="1829085"/>
          </a:xfrm>
          <a:prstGeom prst="rect">
            <a:avLst/>
          </a:prstGeom>
        </p:spPr>
      </p:pic>
      <p:pic>
        <p:nvPicPr>
          <p:cNvPr id="28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8E3E6BA-5C47-B547-C6EA-079E016CC8D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3197" y="5181394"/>
            <a:ext cx="2743200" cy="924339"/>
          </a:xfrm>
          <a:prstGeom prst="rect">
            <a:avLst/>
          </a:prstGeom>
        </p:spPr>
      </p:pic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5670551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1" y="79375"/>
            <a:ext cx="2270127" cy="70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입사 후 포부</a:t>
            </a:r>
            <a:endParaRPr 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3293609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 사용자 친화적 개발 자세를 갖추겠습니다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365" y="1246189"/>
            <a:ext cx="9521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약속</a:t>
            </a: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8356" y="1592262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669" y="2205178"/>
            <a:ext cx="5203825" cy="369888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스스로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고치는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해결사가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4335010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모르는 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배우고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적극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3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8AA67-0F21-3B26-0472-F16DE34AA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2630627"/>
            <a:ext cx="377539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변화에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민감히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대응하여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자발적인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꾸준한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시스템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B3E3-06ED-BD3A-FFAF-61074EE9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3725410"/>
            <a:ext cx="39629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고객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중심의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누구나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직관적으로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사용할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수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있는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도구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88494-E54E-B35F-E19C-B8A49D13D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681" y="4757284"/>
            <a:ext cx="38186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팀원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간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각자의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전문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지식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공유하여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효율적인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업무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추구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0D039EF9-ABF1-CC39-D5B4-C4DF6529A2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6776" y="2718340"/>
            <a:ext cx="3013075" cy="2048382"/>
          </a:xfrm>
          <a:prstGeom prst="rect">
            <a:avLst/>
          </a:prstGeom>
        </p:spPr>
      </p:pic>
      <p:sp>
        <p:nvSpPr>
          <p:cNvPr id="14" name="TextBox 26"/>
          <p:cNvSpPr txBox="1">
            <a:spLocks noChangeArrowheads="1"/>
          </p:cNvSpPr>
          <p:nvPr/>
        </p:nvSpPr>
        <p:spPr bwMode="auto">
          <a:xfrm>
            <a:off x="5670551" y="6551614"/>
            <a:ext cx="8286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32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EBD82-3A05-30B6-5F99-FCFE27D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E8F19-0C6B-3AC7-B3CE-92CBFA4A414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B0380-2A9F-C93E-EDA5-08C8A93DAAAF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23572D-61ED-57D5-F188-2961EFEB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5" y="1141663"/>
            <a:ext cx="11697125" cy="44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A4978-4A47-0436-2F52-41EF9F8C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3" y="224519"/>
            <a:ext cx="4074924" cy="1948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608399" y="729922"/>
            <a:ext cx="6444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파일 구조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서버에서 다음과 같이 </a:t>
            </a:r>
            <a:r>
              <a:rPr lang="ko-KR" altLang="en-US" b="1" dirty="0"/>
              <a:t>관리할 </a:t>
            </a:r>
            <a:r>
              <a:rPr lang="en-US" altLang="ko-KR" b="1" dirty="0"/>
              <a:t>repo</a:t>
            </a:r>
            <a:r>
              <a:rPr lang="ko-KR" altLang="en-US" b="1" dirty="0"/>
              <a:t>와 인증 방식을 설정 파일</a:t>
            </a:r>
            <a:r>
              <a:rPr lang="ko-KR" altLang="en-US" dirty="0"/>
              <a:t>에 명시</a:t>
            </a:r>
            <a:r>
              <a:rPr lang="en-US" altLang="ko-KR" dirty="0"/>
              <a:t>, ssh </a:t>
            </a:r>
            <a:r>
              <a:rPr lang="ko-KR" altLang="en-US" dirty="0"/>
              <a:t>인증방식을 사용할 경우 </a:t>
            </a:r>
            <a:r>
              <a:rPr lang="en-US" altLang="ko-KR" dirty="0"/>
              <a:t>private key </a:t>
            </a:r>
            <a:r>
              <a:rPr lang="ko-KR" altLang="en-US" dirty="0"/>
              <a:t>파일 생략시에 기본 </a:t>
            </a:r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id_ed25519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이 정보들을 </a:t>
            </a:r>
            <a:r>
              <a:rPr lang="ko-KR" altLang="en-US" b="1" dirty="0"/>
              <a:t>기 작성한 </a:t>
            </a:r>
            <a:r>
              <a:rPr lang="en-US" altLang="ko-KR" b="1" dirty="0"/>
              <a:t>struct</a:t>
            </a:r>
            <a:r>
              <a:rPr lang="ko-KR" altLang="en-US" b="1" dirty="0"/>
              <a:t> </a:t>
            </a:r>
            <a:r>
              <a:rPr lang="en-US" altLang="ko-KR" b="1" dirty="0"/>
              <a:t>type </a:t>
            </a:r>
            <a:r>
              <a:rPr lang="ko-KR" altLang="en-US" b="1" dirty="0"/>
              <a:t>으로 변환해서 </a:t>
            </a:r>
            <a:r>
              <a:rPr lang="en-US" altLang="ko-KR" b="1" dirty="0"/>
              <a:t>repo </a:t>
            </a:r>
            <a:r>
              <a:rPr lang="ko-KR" altLang="en-US" b="1" dirty="0"/>
              <a:t>관리</a:t>
            </a:r>
            <a:endParaRPr lang="en-US" altLang="ko-KR" b="1" dirty="0"/>
          </a:p>
          <a:p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549C26-6395-3610-6EB2-2B90E8D1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6" y="3789437"/>
            <a:ext cx="4039281" cy="3023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4CAC6-030A-044B-F8BE-4C0E028830FB}"/>
              </a:ext>
            </a:extLst>
          </p:cNvPr>
          <p:cNvSpPr txBox="1"/>
          <p:nvPr/>
        </p:nvSpPr>
        <p:spPr>
          <a:xfrm>
            <a:off x="5608400" y="3789437"/>
            <a:ext cx="5991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설정파일에 명시된 </a:t>
            </a:r>
            <a:r>
              <a:rPr lang="en-US" altLang="ko-KR" dirty="0"/>
              <a:t>repository </a:t>
            </a:r>
            <a:r>
              <a:rPr lang="ko-KR" altLang="en-US" dirty="0"/>
              <a:t>들을 서버 디스크에 </a:t>
            </a:r>
            <a:r>
              <a:rPr lang="en-US" altLang="ko-KR" dirty="0"/>
              <a:t>clone </a:t>
            </a:r>
            <a:r>
              <a:rPr lang="ko-KR" altLang="en-US" dirty="0"/>
              <a:t>하여 관리</a:t>
            </a:r>
            <a:r>
              <a:rPr lang="en-US" altLang="ko-KR" dirty="0"/>
              <a:t>. </a:t>
            </a:r>
            <a:r>
              <a:rPr lang="en-US" altLang="ko-KR" b="1" dirty="0"/>
              <a:t>go-git</a:t>
            </a:r>
            <a:r>
              <a:rPr lang="ko-KR" altLang="en-US" b="1" dirty="0"/>
              <a:t>을 사용해서 </a:t>
            </a:r>
            <a:r>
              <a:rPr lang="ko-KR" altLang="en-US" dirty="0"/>
              <a:t>단순히 </a:t>
            </a:r>
            <a:r>
              <a:rPr lang="en-US" altLang="ko-KR" dirty="0"/>
              <a:t>git </a:t>
            </a:r>
            <a:r>
              <a:rPr lang="ko-KR" altLang="en-US" dirty="0"/>
              <a:t>을 미리 만들어진</a:t>
            </a:r>
            <a:r>
              <a:rPr lang="en-US" altLang="ko-KR" dirty="0"/>
              <a:t> cli</a:t>
            </a:r>
            <a:r>
              <a:rPr lang="ko-KR" altLang="en-US" dirty="0"/>
              <a:t> 을 사용하는 것이 아닌 </a:t>
            </a:r>
            <a:r>
              <a:rPr lang="ko-KR" altLang="en-US" b="1" dirty="0"/>
              <a:t>코드 레벨로 관리하여 에러처리와 메모리 사용에 이점을 취함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41078A-FAFF-F4F4-320E-436BA9E8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2044"/>
            <a:ext cx="5320937" cy="1513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D9FAB-694F-06EE-6C2E-7239F92AE4D6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703AB-EAFA-5509-6C34-C4354B4E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DB2EE9-8048-43CE-A21A-8B8CF155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9" y="3072502"/>
            <a:ext cx="4197395" cy="371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52A01-BBB3-246D-012E-60E710C927E0}"/>
              </a:ext>
            </a:extLst>
          </p:cNvPr>
          <p:cNvSpPr txBox="1"/>
          <p:nvPr/>
        </p:nvSpPr>
        <p:spPr>
          <a:xfrm>
            <a:off x="5295626" y="3072502"/>
            <a:ext cx="6791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기능 확장을 위한 설계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클라이언트에서 </a:t>
            </a:r>
            <a:r>
              <a:rPr lang="ko-KR" altLang="en-US" b="1" dirty="0"/>
              <a:t>배포 스펙을 </a:t>
            </a:r>
            <a:r>
              <a:rPr lang="en-US" altLang="ko-KR" b="1" dirty="0" err="1"/>
              <a:t>yaml</a:t>
            </a:r>
            <a:r>
              <a:rPr lang="en-US" altLang="ko-KR" b="1" dirty="0"/>
              <a:t> </a:t>
            </a:r>
            <a:r>
              <a:rPr lang="ko-KR" altLang="en-US" b="1" dirty="0"/>
              <a:t>혹은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포맷으로 </a:t>
            </a:r>
            <a:r>
              <a:rPr lang="en-US" altLang="ko-KR" b="1" dirty="0" err="1"/>
              <a:t>protobuf</a:t>
            </a:r>
            <a:r>
              <a:rPr lang="en-US" altLang="ko-KR" b="1" dirty="0"/>
              <a:t> </a:t>
            </a:r>
            <a:r>
              <a:rPr lang="ko-KR" altLang="en-US" b="1" dirty="0"/>
              <a:t>메시지에 담아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요청</a:t>
            </a:r>
            <a:r>
              <a:rPr lang="ko-KR" altLang="en-US" dirty="0"/>
              <a:t>을 서버에 보내면 서버는 해당 내용을 </a:t>
            </a:r>
            <a:r>
              <a:rPr lang="en-US" altLang="ko-KR" dirty="0"/>
              <a:t>struct type 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yq</a:t>
            </a:r>
            <a:r>
              <a:rPr lang="en-US" altLang="ko-KR" dirty="0"/>
              <a:t> </a:t>
            </a:r>
            <a:r>
              <a:rPr lang="ko-KR" altLang="en-US" dirty="0"/>
              <a:t>만으로도 충분히 배포가 가능하여 두 기능만을 개발했지만</a:t>
            </a:r>
            <a:r>
              <a:rPr lang="en-US" altLang="ko-KR" dirty="0"/>
              <a:t>, </a:t>
            </a:r>
            <a:r>
              <a:rPr lang="en-US" altLang="ko-KR" dirty="0" err="1"/>
              <a:t>dotenv</a:t>
            </a:r>
            <a:r>
              <a:rPr lang="en-US" altLang="ko-KR" dirty="0"/>
              <a:t>(.env), </a:t>
            </a:r>
            <a:r>
              <a:rPr lang="en-US" altLang="ko-KR" dirty="0" err="1"/>
              <a:t>toml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xml </a:t>
            </a:r>
            <a:r>
              <a:rPr lang="ko-KR" altLang="en-US" dirty="0"/>
              <a:t>와 같은 다른 파일 형식에도 </a:t>
            </a:r>
            <a:r>
              <a:rPr lang="ko-KR" altLang="en-US" b="1" dirty="0"/>
              <a:t>필요시 인터페이스를 통한 </a:t>
            </a:r>
            <a:r>
              <a:rPr lang="en-US" altLang="ko-KR" b="1" dirty="0"/>
              <a:t>map </a:t>
            </a:r>
            <a:r>
              <a:rPr lang="ko-KR" altLang="en-US" b="1" dirty="0"/>
              <a:t>변환하여 </a:t>
            </a:r>
            <a:r>
              <a:rPr lang="en-US" altLang="ko-KR" b="1" dirty="0"/>
              <a:t>key</a:t>
            </a:r>
            <a:r>
              <a:rPr lang="ko-KR" altLang="en-US" b="1" dirty="0"/>
              <a:t>에 따른 기능 추가 개발</a:t>
            </a:r>
            <a:r>
              <a:rPr lang="en-US" altLang="ko-KR" b="1" dirty="0"/>
              <a:t>,</a:t>
            </a:r>
            <a:r>
              <a:rPr lang="ko-KR" altLang="en-US" b="1" dirty="0"/>
              <a:t> 대응이 가능하도록 설계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81B96-4AA5-E21F-0EBC-73B555D5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9" y="392975"/>
            <a:ext cx="4659495" cy="23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63B88-838B-FE9C-3240-403EE82F5758}"/>
              </a:ext>
            </a:extLst>
          </p:cNvPr>
          <p:cNvSpPr txBox="1"/>
          <p:nvPr/>
        </p:nvSpPr>
        <p:spPr>
          <a:xfrm>
            <a:off x="5295627" y="392975"/>
            <a:ext cx="6425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서버와 클라이언트는 </a:t>
            </a:r>
            <a:r>
              <a:rPr lang="en-US" altLang="ko-KR" b="1" dirty="0" err="1"/>
              <a:t>gRPC</a:t>
            </a:r>
            <a:r>
              <a:rPr lang="ko-KR" altLang="en-US" b="1" dirty="0"/>
              <a:t> 를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Http2</a:t>
            </a:r>
            <a:r>
              <a:rPr lang="ko-KR" altLang="en-US" dirty="0"/>
              <a:t>를 사용한 양방향 통신이 가능하여 </a:t>
            </a:r>
            <a:r>
              <a:rPr lang="ko-KR" altLang="en-US" b="1" dirty="0"/>
              <a:t>서버 스트리밍으로 서버에서 처리한 결과를 즉시 실시간으로 클라이언트 로그로 출력</a:t>
            </a:r>
            <a:r>
              <a:rPr lang="ko-KR" altLang="en-US" dirty="0"/>
              <a:t>할 수 있을 수 있고</a:t>
            </a:r>
            <a:r>
              <a:rPr lang="en-US" altLang="ko-KR" dirty="0"/>
              <a:t>, </a:t>
            </a:r>
            <a:r>
              <a:rPr lang="en-US" altLang="ko-KR" b="1" dirty="0"/>
              <a:t>binary </a:t>
            </a:r>
            <a:r>
              <a:rPr lang="ko-KR" altLang="en-US" b="1" dirty="0"/>
              <a:t>포맷으로 데이터를 주고 받기 때문에</a:t>
            </a: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보다 변환 과정에 따른 비용이 적어 </a:t>
            </a:r>
            <a:r>
              <a:rPr lang="ko-KR" altLang="en-US" b="1" dirty="0"/>
              <a:t>속도가 빠름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proto </a:t>
            </a:r>
            <a:r>
              <a:rPr lang="ko-KR" altLang="en-US" b="1" dirty="0"/>
              <a:t>파일을 관리</a:t>
            </a:r>
            <a:r>
              <a:rPr lang="ko-KR" altLang="en-US" dirty="0"/>
              <a:t>하면서 변경되는 </a:t>
            </a:r>
            <a:r>
              <a:rPr lang="en-US" altLang="ko-KR" dirty="0" err="1"/>
              <a:t>api</a:t>
            </a:r>
            <a:r>
              <a:rPr lang="ko-KR" altLang="en-US" dirty="0"/>
              <a:t> 스펙에 따라 변경되는 함수에 맞게 그저 처리 내용을 수정하면 되는 이점이 있어 해당 기술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8EEF-144B-733E-ACED-CF1D20D9BA3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F6C35A-96C7-8980-5447-A1ADB25D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8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7134634" y="512202"/>
            <a:ext cx="471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Health check </a:t>
            </a:r>
            <a:r>
              <a:rPr lang="ko-KR" altLang="en-US" b="1" dirty="0"/>
              <a:t>및 </a:t>
            </a:r>
            <a:r>
              <a:rPr lang="en-US" altLang="ko-KR" b="1" dirty="0"/>
              <a:t>graceful shutdown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서버가 정상적으로 올라왔는지</a:t>
            </a:r>
            <a:r>
              <a:rPr lang="en-US" altLang="ko-KR" dirty="0"/>
              <a:t> health check probe </a:t>
            </a:r>
            <a:r>
              <a:rPr lang="ko-KR" altLang="en-US" dirty="0"/>
              <a:t>를 노출시켜 </a:t>
            </a:r>
            <a:r>
              <a:rPr lang="ko-KR" altLang="en-US" b="1" dirty="0"/>
              <a:t>정상적으로 올라온 서버에만 요청을 </a:t>
            </a:r>
            <a:r>
              <a:rPr lang="ko-KR" altLang="en-US" b="1" dirty="0" err="1"/>
              <a:t>라우팅</a:t>
            </a:r>
            <a:r>
              <a:rPr lang="ko-KR" altLang="en-US" dirty="0" err="1"/>
              <a:t>시킬</a:t>
            </a:r>
            <a:r>
              <a:rPr lang="ko-KR" altLang="en-US" dirty="0"/>
              <a:t> 수 있도록 만들고</a:t>
            </a:r>
            <a:r>
              <a:rPr lang="en-US" altLang="ko-KR" dirty="0"/>
              <a:t>, </a:t>
            </a:r>
            <a:r>
              <a:rPr lang="en-US" altLang="ko-KR" dirty="0" err="1"/>
              <a:t>sigterm</a:t>
            </a:r>
            <a:r>
              <a:rPr lang="en-US" altLang="ko-KR" dirty="0"/>
              <a:t> </a:t>
            </a:r>
            <a:r>
              <a:rPr lang="ko-KR" altLang="en-US" dirty="0"/>
              <a:t>신호 수신시에 </a:t>
            </a:r>
            <a:r>
              <a:rPr lang="ko-KR" altLang="en-US" b="1" dirty="0"/>
              <a:t>기 받은 요청에 대한 작업을 모두 처리하고 종료</a:t>
            </a:r>
            <a:r>
              <a:rPr lang="ko-KR" altLang="en-US" dirty="0"/>
              <a:t>될 수 있도록 </a:t>
            </a:r>
            <a:r>
              <a:rPr lang="en-US" altLang="ko-KR" dirty="0"/>
              <a:t>graceful shutdown </a:t>
            </a:r>
            <a:r>
              <a:rPr lang="ko-KR" altLang="en-US" dirty="0"/>
              <a:t>처리함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AE20D-4892-467B-D760-8BEB95AD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" y="512202"/>
            <a:ext cx="6657975" cy="1657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A0B296-010D-CFA9-F6D8-601DDA9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2104228"/>
            <a:ext cx="6657975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48E5E-25F4-C080-1048-5E2318BF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0" y="4093548"/>
            <a:ext cx="5723708" cy="260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F0182-7D42-21D0-0DF9-24A7F45E8F1B}"/>
              </a:ext>
            </a:extLst>
          </p:cNvPr>
          <p:cNvSpPr txBox="1"/>
          <p:nvPr/>
        </p:nvSpPr>
        <p:spPr>
          <a:xfrm>
            <a:off x="5939108" y="4093548"/>
            <a:ext cx="633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연결 종료 이후 클라이언트 측 메신저 앱 메시지 요청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처리에 대한 결과</a:t>
            </a:r>
            <a:r>
              <a:rPr lang="ko-KR" altLang="en-US" dirty="0"/>
              <a:t>를 </a:t>
            </a:r>
            <a:r>
              <a:rPr lang="en-US" altLang="ko-KR" dirty="0"/>
              <a:t>slack </a:t>
            </a:r>
            <a:r>
              <a:rPr lang="ko-KR" altLang="en-US" dirty="0"/>
              <a:t>메신저 </a:t>
            </a:r>
            <a:r>
              <a:rPr lang="en-US" altLang="ko-KR" dirty="0"/>
              <a:t>webhook </a:t>
            </a:r>
            <a:r>
              <a:rPr lang="ko-KR" altLang="en-US" dirty="0"/>
              <a:t>으로 요청을 통해 </a:t>
            </a:r>
            <a:r>
              <a:rPr lang="ko-KR" altLang="en-US" b="1" dirty="0"/>
              <a:t>배포 알림 채널에 메신저</a:t>
            </a:r>
            <a:r>
              <a:rPr lang="ko-KR" altLang="en-US" dirty="0"/>
              <a:t>가 가도록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복수 개의 채널에 동시 요청을 해도 되기에 </a:t>
            </a:r>
            <a:r>
              <a:rPr lang="en-US" altLang="ko-KR" dirty="0" err="1"/>
              <a:t>goRoutine</a:t>
            </a:r>
            <a:r>
              <a:rPr lang="en-US" altLang="ko-KR" dirty="0"/>
              <a:t> </a:t>
            </a:r>
            <a:r>
              <a:rPr lang="ko-KR" altLang="en-US" dirty="0"/>
              <a:t>으로 비동기 처리함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66664-7223-6D7D-7C6B-B9807A59E881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03D44-5C94-2716-CBEF-F4F69522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660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Inspection System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점검 관리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24.02 – 03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Http, </a:t>
            </a:r>
            <a:r>
              <a:rPr lang="en-US" altLang="ko-KR" dirty="0" err="1"/>
              <a:t>gRPC</a:t>
            </a:r>
            <a:r>
              <a:rPr lang="en-US" altLang="ko-KR" dirty="0"/>
              <a:t>, envoy-proxy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기여도 </a:t>
            </a:r>
            <a:r>
              <a:rPr lang="en-US" altLang="ko-KR" dirty="0"/>
              <a:t>Backend 100%, Frontend 100%)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Golang,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echo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echo framework, OAuth2,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gRPC</a:t>
            </a:r>
            <a:r>
              <a:rPr lang="en-US" altLang="ko-KR" dirty="0"/>
              <a:t>-web(</a:t>
            </a:r>
            <a:r>
              <a:rPr lang="ko-KR" altLang="en-US" dirty="0"/>
              <a:t>브라우저 </a:t>
            </a:r>
            <a:r>
              <a:rPr lang="en-US" altLang="ko-KR" dirty="0" err="1"/>
              <a:t>gRPC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), envoy-proxy,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Kubernetes-API, svelte, spa-router, mermaid.js, rollup, </a:t>
            </a:r>
            <a:r>
              <a:rPr lang="en-US" altLang="ko-KR" b="1" dirty="0"/>
              <a:t>deploy client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56AB9-96DA-66AB-7894-E85921CB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97" y="513806"/>
            <a:ext cx="4484914" cy="291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D5B9A0-51DA-9139-EE4B-8674FFB0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4" y="3613363"/>
            <a:ext cx="5259977" cy="25476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5DD9C44-BCC4-45CE-542A-D94B982D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67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</TotalTime>
  <Words>4084</Words>
  <Application>Microsoft Office PowerPoint</Application>
  <PresentationFormat>와이드스크린</PresentationFormat>
  <Paragraphs>476</Paragraphs>
  <Slides>46</Slides>
  <Notes>1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1" baseType="lpstr">
      <vt:lpstr>나눔고딕 ExtraBold</vt:lpstr>
      <vt:lpstr>맑은 고딕</vt:lpstr>
      <vt:lpstr>Arial</vt:lpstr>
      <vt:lpstr>Wingdings</vt:lpstr>
      <vt:lpstr>Office 테마</vt:lpstr>
      <vt:lpstr>경력 기술서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병찬 최</dc:creator>
  <cp:lastModifiedBy>병찬 최</cp:lastModifiedBy>
  <cp:revision>41</cp:revision>
  <dcterms:created xsi:type="dcterms:W3CDTF">2024-10-19T06:22:12Z</dcterms:created>
  <dcterms:modified xsi:type="dcterms:W3CDTF">2024-11-03T15:02:55Z</dcterms:modified>
</cp:coreProperties>
</file>